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257" r:id="rId3"/>
    <p:sldId id="400" r:id="rId4"/>
    <p:sldId id="401" r:id="rId5"/>
    <p:sldId id="403" r:id="rId6"/>
    <p:sldId id="404" r:id="rId7"/>
    <p:sldId id="434" r:id="rId8"/>
    <p:sldId id="405" r:id="rId9"/>
    <p:sldId id="437" r:id="rId10"/>
    <p:sldId id="406" r:id="rId11"/>
    <p:sldId id="407" r:id="rId12"/>
    <p:sldId id="435" r:id="rId13"/>
    <p:sldId id="408" r:id="rId14"/>
    <p:sldId id="436" r:id="rId15"/>
    <p:sldId id="409" r:id="rId16"/>
    <p:sldId id="410" r:id="rId17"/>
    <p:sldId id="411" r:id="rId18"/>
    <p:sldId id="423" r:id="rId19"/>
    <p:sldId id="424" r:id="rId20"/>
    <p:sldId id="317" r:id="rId21"/>
    <p:sldId id="320" r:id="rId22"/>
    <p:sldId id="323" r:id="rId23"/>
    <p:sldId id="342" r:id="rId24"/>
    <p:sldId id="321" r:id="rId25"/>
    <p:sldId id="322" r:id="rId26"/>
    <p:sldId id="330" r:id="rId27"/>
    <p:sldId id="334" r:id="rId28"/>
    <p:sldId id="341" r:id="rId29"/>
    <p:sldId id="335" r:id="rId30"/>
    <p:sldId id="326" r:id="rId31"/>
    <p:sldId id="324" r:id="rId32"/>
    <p:sldId id="325" r:id="rId33"/>
    <p:sldId id="329" r:id="rId34"/>
    <p:sldId id="327" r:id="rId35"/>
    <p:sldId id="331" r:id="rId36"/>
    <p:sldId id="332" r:id="rId37"/>
    <p:sldId id="282" r:id="rId38"/>
    <p:sldId id="288" r:id="rId39"/>
    <p:sldId id="340" r:id="rId40"/>
    <p:sldId id="266" r:id="rId41"/>
    <p:sldId id="429" r:id="rId42"/>
    <p:sldId id="430" r:id="rId43"/>
    <p:sldId id="264" r:id="rId44"/>
    <p:sldId id="265" r:id="rId45"/>
    <p:sldId id="318" r:id="rId46"/>
    <p:sldId id="260" r:id="rId47"/>
    <p:sldId id="432" r:id="rId48"/>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2111" autoAdjust="0"/>
  </p:normalViewPr>
  <p:slideViewPr>
    <p:cSldViewPr snapToGrid="0">
      <p:cViewPr varScale="1">
        <p:scale>
          <a:sx n="54" d="100"/>
          <a:sy n="54" d="100"/>
        </p:scale>
        <p:origin x="1148"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E6D170-39D9-4981-9164-318A8359DD9D}" type="datetimeFigureOut">
              <a:rPr lang="en-PK" smtClean="0"/>
              <a:t>24/09/2024</a:t>
            </a:fld>
            <a:endParaRPr lang="en-P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17217B-1534-4821-B335-7FF8EE60D9EE}" type="slidenum">
              <a:rPr lang="en-PK" smtClean="0"/>
              <a:t>‹#›</a:t>
            </a:fld>
            <a:endParaRPr lang="en-PK"/>
          </a:p>
        </p:txBody>
      </p:sp>
    </p:spTree>
    <p:extLst>
      <p:ext uri="{BB962C8B-B14F-4D97-AF65-F5344CB8AC3E}">
        <p14:creationId xmlns:p14="http://schemas.microsoft.com/office/powerpoint/2010/main" val="13629345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Recovering 3D geometry from a single 2D image is mathematically</a:t>
            </a:r>
            <a:r>
              <a:rPr lang="en-US" baseline="0" dirty="0"/>
              <a:t> impossible. A single 2D projection can be produced by any of infinite number of 3D geometrical configurations. </a:t>
            </a:r>
            <a:endParaRPr lang="en-US" dirty="0"/>
          </a:p>
        </p:txBody>
      </p:sp>
      <p:sp>
        <p:nvSpPr>
          <p:cNvPr id="4" name="Slide Number Placeholder 3"/>
          <p:cNvSpPr>
            <a:spLocks noGrp="1"/>
          </p:cNvSpPr>
          <p:nvPr>
            <p:ph type="sldNum" sz="quarter" idx="10"/>
          </p:nvPr>
        </p:nvSpPr>
        <p:spPr/>
        <p:txBody>
          <a:bodyPr/>
          <a:lstStyle/>
          <a:p>
            <a:fld id="{FEF1672A-62C5-5540-B57D-E72DCBC9E453}" type="slidenum">
              <a:rPr lang="en-US" smtClean="0"/>
              <a:pPr/>
              <a:t>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4832AD-E9BF-E541-A889-1B2F77DEA054}" type="slidenum">
              <a:rPr lang="en-US" smtClean="0"/>
              <a:t>5</a:t>
            </a:fld>
            <a:endParaRPr lang="en-US"/>
          </a:p>
        </p:txBody>
      </p:sp>
    </p:spTree>
    <p:extLst>
      <p:ext uri="{BB962C8B-B14F-4D97-AF65-F5344CB8AC3E}">
        <p14:creationId xmlns:p14="http://schemas.microsoft.com/office/powerpoint/2010/main" val="3479996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that patch in the different images? hand, shoes person talking on cellphone, car</a:t>
            </a:r>
            <a:r>
              <a:rPr lang="en-US"/>
              <a:t>,</a:t>
            </a:r>
            <a:r>
              <a:rPr lang="en-US" baseline="0"/>
              <a:t> person</a:t>
            </a:r>
            <a:endParaRPr lang="en-US"/>
          </a:p>
        </p:txBody>
      </p:sp>
      <p:sp>
        <p:nvSpPr>
          <p:cNvPr id="4" name="Slide Number Placeholder 3"/>
          <p:cNvSpPr>
            <a:spLocks noGrp="1"/>
          </p:cNvSpPr>
          <p:nvPr>
            <p:ph type="sldNum" sz="quarter" idx="10"/>
          </p:nvPr>
        </p:nvSpPr>
        <p:spPr/>
        <p:txBody>
          <a:bodyPr/>
          <a:lstStyle/>
          <a:p>
            <a:fld id="{FC4832AD-E9BF-E541-A889-1B2F77DEA054}" type="slidenum">
              <a:rPr lang="en-US" smtClean="0"/>
              <a:t>16</a:t>
            </a:fld>
            <a:endParaRPr lang="en-US"/>
          </a:p>
        </p:txBody>
      </p:sp>
    </p:spTree>
    <p:extLst>
      <p:ext uri="{BB962C8B-B14F-4D97-AF65-F5344CB8AC3E}">
        <p14:creationId xmlns:p14="http://schemas.microsoft.com/office/powerpoint/2010/main" val="2646309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108">
              <a:defRPr sz="2400" b="1">
                <a:solidFill>
                  <a:schemeClr val="tx1"/>
                </a:solidFill>
                <a:latin typeface="Arial" charset="0"/>
                <a:ea typeface="ＭＳ Ｐゴシック" charset="0"/>
                <a:cs typeface="Arial" charset="0"/>
              </a:defRPr>
            </a:lvl1pPr>
            <a:lvl2pPr marL="731286" indent="-281264" defTabSz="914108">
              <a:defRPr sz="2400" b="1">
                <a:solidFill>
                  <a:schemeClr val="tx1"/>
                </a:solidFill>
                <a:latin typeface="Arial" charset="0"/>
                <a:ea typeface="Arial" charset="0"/>
                <a:cs typeface="Arial" charset="0"/>
              </a:defRPr>
            </a:lvl2pPr>
            <a:lvl3pPr marL="1125055" indent="-225011" defTabSz="914108">
              <a:defRPr sz="2400" b="1">
                <a:solidFill>
                  <a:schemeClr val="tx1"/>
                </a:solidFill>
                <a:latin typeface="Arial" charset="0"/>
                <a:ea typeface="Arial" charset="0"/>
                <a:cs typeface="Arial" charset="0"/>
              </a:defRPr>
            </a:lvl3pPr>
            <a:lvl4pPr marL="1575077" indent="-225011" defTabSz="914108">
              <a:defRPr sz="2400" b="1">
                <a:solidFill>
                  <a:schemeClr val="tx1"/>
                </a:solidFill>
                <a:latin typeface="Arial" charset="0"/>
                <a:ea typeface="Arial" charset="0"/>
                <a:cs typeface="Arial" charset="0"/>
              </a:defRPr>
            </a:lvl4pPr>
            <a:lvl5pPr marL="2025099" indent="-225011" defTabSz="914108">
              <a:defRPr sz="2400" b="1">
                <a:solidFill>
                  <a:schemeClr val="tx1"/>
                </a:solidFill>
                <a:latin typeface="Arial" charset="0"/>
                <a:ea typeface="Arial" charset="0"/>
                <a:cs typeface="Arial" charset="0"/>
              </a:defRPr>
            </a:lvl5pPr>
            <a:lvl6pPr marL="2475121" indent="-225011" defTabSz="914108" eaLnBrk="0" fontAlgn="base" hangingPunct="0">
              <a:spcBef>
                <a:spcPct val="0"/>
              </a:spcBef>
              <a:spcAft>
                <a:spcPct val="0"/>
              </a:spcAft>
              <a:defRPr sz="2400" b="1">
                <a:solidFill>
                  <a:schemeClr val="tx1"/>
                </a:solidFill>
                <a:latin typeface="Arial" charset="0"/>
                <a:ea typeface="Arial" charset="0"/>
                <a:cs typeface="Arial" charset="0"/>
              </a:defRPr>
            </a:lvl6pPr>
            <a:lvl7pPr marL="2925143" indent="-225011" defTabSz="914108" eaLnBrk="0" fontAlgn="base" hangingPunct="0">
              <a:spcBef>
                <a:spcPct val="0"/>
              </a:spcBef>
              <a:spcAft>
                <a:spcPct val="0"/>
              </a:spcAft>
              <a:defRPr sz="2400" b="1">
                <a:solidFill>
                  <a:schemeClr val="tx1"/>
                </a:solidFill>
                <a:latin typeface="Arial" charset="0"/>
                <a:ea typeface="Arial" charset="0"/>
                <a:cs typeface="Arial" charset="0"/>
              </a:defRPr>
            </a:lvl7pPr>
            <a:lvl8pPr marL="3375165" indent="-225011" defTabSz="914108" eaLnBrk="0" fontAlgn="base" hangingPunct="0">
              <a:spcBef>
                <a:spcPct val="0"/>
              </a:spcBef>
              <a:spcAft>
                <a:spcPct val="0"/>
              </a:spcAft>
              <a:defRPr sz="2400" b="1">
                <a:solidFill>
                  <a:schemeClr val="tx1"/>
                </a:solidFill>
                <a:latin typeface="Arial" charset="0"/>
                <a:ea typeface="Arial" charset="0"/>
                <a:cs typeface="Arial" charset="0"/>
              </a:defRPr>
            </a:lvl8pPr>
            <a:lvl9pPr marL="3825187" indent="-225011" defTabSz="914108" eaLnBrk="0" fontAlgn="base" hangingPunct="0">
              <a:spcBef>
                <a:spcPct val="0"/>
              </a:spcBef>
              <a:spcAft>
                <a:spcPct val="0"/>
              </a:spcAft>
              <a:defRPr sz="2400" b="1">
                <a:solidFill>
                  <a:schemeClr val="tx1"/>
                </a:solidFill>
                <a:latin typeface="Arial" charset="0"/>
                <a:ea typeface="Arial" charset="0"/>
                <a:cs typeface="Arial" charset="0"/>
              </a:defRPr>
            </a:lvl9pPr>
          </a:lstStyle>
          <a:p>
            <a:fld id="{F1E118BC-485E-5542-89A8-9184EFFC7C60}" type="slidenum">
              <a:rPr lang="en-US" sz="1200" b="0">
                <a:solidFill>
                  <a:prstClr val="black"/>
                </a:solidFill>
              </a:rPr>
              <a:pPr/>
              <a:t>17</a:t>
            </a:fld>
            <a:endParaRPr lang="en-US" sz="1200" b="0">
              <a:solidFill>
                <a:prstClr val="black"/>
              </a:solidFill>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516D42B-D940-59B4-4688-13CBE8CD5E45}"/>
              </a:ext>
            </a:extLst>
          </p:cNvPr>
          <p:cNvSpPr>
            <a:spLocks noGrp="1" noChangeArrowheads="1"/>
          </p:cNvSpPr>
          <p:nvPr>
            <p:ph type="sldNum" sz="quarter" idx="5"/>
          </p:nvPr>
        </p:nvSpPr>
        <p:spPr>
          <a:ln/>
        </p:spPr>
        <p:txBody>
          <a:bodyPr/>
          <a:lstStyle/>
          <a:p>
            <a:fld id="{6EEC0CE1-43BF-4ECD-B784-B16F2B0E749E}" type="slidenum">
              <a:rPr lang="en-US" altLang="en-PK"/>
              <a:pPr/>
              <a:t>24</a:t>
            </a:fld>
            <a:endParaRPr lang="en-US" altLang="en-PK"/>
          </a:p>
        </p:txBody>
      </p:sp>
      <p:sp>
        <p:nvSpPr>
          <p:cNvPr id="392194" name="Rectangle 2">
            <a:extLst>
              <a:ext uri="{FF2B5EF4-FFF2-40B4-BE49-F238E27FC236}">
                <a16:creationId xmlns:a16="http://schemas.microsoft.com/office/drawing/2014/main" id="{4DF869EC-1C9A-88A7-AE68-E0A016D3C328}"/>
              </a:ext>
            </a:extLst>
          </p:cNvPr>
          <p:cNvSpPr>
            <a:spLocks noGrp="1" noRot="1" noChangeAspect="1" noChangeArrowheads="1" noTextEdit="1"/>
          </p:cNvSpPr>
          <p:nvPr>
            <p:ph type="sldImg"/>
          </p:nvPr>
        </p:nvSpPr>
        <p:spPr>
          <a:ln/>
        </p:spPr>
      </p:sp>
      <p:sp>
        <p:nvSpPr>
          <p:cNvPr id="392195" name="Rectangle 3">
            <a:extLst>
              <a:ext uri="{FF2B5EF4-FFF2-40B4-BE49-F238E27FC236}">
                <a16:creationId xmlns:a16="http://schemas.microsoft.com/office/drawing/2014/main" id="{150C25CB-D594-C2AC-0690-D6F65C0124AD}"/>
              </a:ext>
            </a:extLst>
          </p:cNvPr>
          <p:cNvSpPr>
            <a:spLocks noGrp="1" noChangeArrowheads="1"/>
          </p:cNvSpPr>
          <p:nvPr>
            <p:ph type="body" idx="1"/>
          </p:nvPr>
        </p:nvSpPr>
        <p:spPr/>
        <p:txBody>
          <a:bodyPr/>
          <a:lstStyle/>
          <a:p>
            <a:r>
              <a:rPr lang="en-US" altLang="en-PK"/>
              <a:t>Why would this be useful?  Main reason is focus.  Also enables “smart” cropping.</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2435F8FC-BC4D-A821-628C-1415C6E26A58}"/>
              </a:ext>
            </a:extLst>
          </p:cNvPr>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2139757-69BE-4058-8639-1BDC7E5A313F}" type="slidenum">
              <a:rPr lang="en-US" altLang="en-PK">
                <a:latin typeface="Calibri" panose="020F0502020204030204" pitchFamily="34" charset="0"/>
              </a:rPr>
              <a:pPr eaLnBrk="1" hangingPunct="1"/>
              <a:t>41</a:t>
            </a:fld>
            <a:endParaRPr lang="en-US" altLang="en-PK">
              <a:latin typeface="Calibri" panose="020F0502020204030204" pitchFamily="34" charset="0"/>
            </a:endParaRPr>
          </a:p>
        </p:txBody>
      </p:sp>
      <p:sp>
        <p:nvSpPr>
          <p:cNvPr id="120835" name="Rectangle 2">
            <a:extLst>
              <a:ext uri="{FF2B5EF4-FFF2-40B4-BE49-F238E27FC236}">
                <a16:creationId xmlns:a16="http://schemas.microsoft.com/office/drawing/2014/main" id="{017BBFD8-8540-6A44-63A3-588E8C40E80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6" name="Rectangle 3">
            <a:extLst>
              <a:ext uri="{FF2B5EF4-FFF2-40B4-BE49-F238E27FC236}">
                <a16:creationId xmlns:a16="http://schemas.microsoft.com/office/drawing/2014/main" id="{9D586D9E-66D0-40DD-A89B-54AF3E02A3D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altLang="en-PK"/>
              <a:t>Sounds easy: we do it effortlessly</a:t>
            </a:r>
          </a:p>
          <a:p>
            <a:pPr eaLnBrk="1" hangingPunct="1">
              <a:spcBef>
                <a:spcPct val="0"/>
              </a:spcBef>
            </a:pPr>
            <a:endParaRPr lang="en-GB" altLang="en-PK"/>
          </a:p>
          <a:p>
            <a:pPr eaLnBrk="1" hangingPunct="1">
              <a:spcBef>
                <a:spcPct val="0"/>
              </a:spcBef>
            </a:pPr>
            <a:r>
              <a:rPr lang="en-GB" altLang="en-PK"/>
              <a:t>Eyes “take the picture” then brain interprets it for us</a:t>
            </a:r>
          </a:p>
          <a:p>
            <a:pPr eaLnBrk="1" hangingPunct="1">
              <a:spcBef>
                <a:spcPct val="0"/>
              </a:spcBef>
            </a:pPr>
            <a:endParaRPr lang="en-GB" altLang="en-PK"/>
          </a:p>
          <a:p>
            <a:pPr eaLnBrk="1" hangingPunct="1">
              <a:spcBef>
                <a:spcPct val="0"/>
              </a:spcBef>
            </a:pPr>
            <a:r>
              <a:rPr lang="en-GB" altLang="en-PK"/>
              <a:t>Want computer to be able interpret digital images</a:t>
            </a:r>
          </a:p>
          <a:p>
            <a:pPr eaLnBrk="1" hangingPunct="1">
              <a:spcBef>
                <a:spcPct val="0"/>
              </a:spcBef>
            </a:pPr>
            <a:endParaRPr lang="en-US" altLang="en-PK"/>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73552BCB-6E95-B727-CDC9-0CCC67E4D2F1}"/>
              </a:ext>
            </a:extLst>
          </p:cNvPr>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D2DB24F-5967-4100-8B51-B70DF70F8AC8}" type="slidenum">
              <a:rPr lang="en-US" altLang="en-PK">
                <a:latin typeface="Calibri" panose="020F0502020204030204" pitchFamily="34" charset="0"/>
              </a:rPr>
              <a:pPr eaLnBrk="1" hangingPunct="1"/>
              <a:t>44</a:t>
            </a:fld>
            <a:endParaRPr lang="en-US" altLang="en-PK">
              <a:latin typeface="Calibri" panose="020F0502020204030204" pitchFamily="34" charset="0"/>
            </a:endParaRPr>
          </a:p>
        </p:txBody>
      </p:sp>
      <p:sp>
        <p:nvSpPr>
          <p:cNvPr id="121859" name="Rectangle 2">
            <a:extLst>
              <a:ext uri="{FF2B5EF4-FFF2-40B4-BE49-F238E27FC236}">
                <a16:creationId xmlns:a16="http://schemas.microsoft.com/office/drawing/2014/main" id="{3727056C-4529-1034-E244-1847157A51C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60" name="Rectangle 3">
            <a:extLst>
              <a:ext uri="{FF2B5EF4-FFF2-40B4-BE49-F238E27FC236}">
                <a16:creationId xmlns:a16="http://schemas.microsoft.com/office/drawing/2014/main" id="{D3EC4260-CED1-15F7-1904-BBCE469830C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altLang="en-PK"/>
              <a:t>Researchers do try and simulate what we know about our visual system </a:t>
            </a:r>
          </a:p>
          <a:p>
            <a:pPr lvl="1" eaLnBrk="1" hangingPunct="1">
              <a:spcBef>
                <a:spcPct val="0"/>
              </a:spcBef>
            </a:pPr>
            <a:r>
              <a:rPr lang="en-GB" altLang="en-PK"/>
              <a:t>- e.g. simple and complex cell responses in V1</a:t>
            </a:r>
          </a:p>
          <a:p>
            <a:pPr eaLnBrk="1" hangingPunct="1">
              <a:spcBef>
                <a:spcPct val="0"/>
              </a:spcBef>
            </a:pPr>
            <a:endParaRPr lang="en-US" altLang="en-PK"/>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2EA90-1133-4B89-2E8B-2895076062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K"/>
          </a:p>
        </p:txBody>
      </p:sp>
      <p:sp>
        <p:nvSpPr>
          <p:cNvPr id="3" name="Subtitle 2">
            <a:extLst>
              <a:ext uri="{FF2B5EF4-FFF2-40B4-BE49-F238E27FC236}">
                <a16:creationId xmlns:a16="http://schemas.microsoft.com/office/drawing/2014/main" id="{481D28C1-E8CB-234F-FE0D-F301D4FE79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K"/>
          </a:p>
        </p:txBody>
      </p:sp>
      <p:sp>
        <p:nvSpPr>
          <p:cNvPr id="4" name="Date Placeholder 3">
            <a:extLst>
              <a:ext uri="{FF2B5EF4-FFF2-40B4-BE49-F238E27FC236}">
                <a16:creationId xmlns:a16="http://schemas.microsoft.com/office/drawing/2014/main" id="{9EF16CA2-2E3F-91D6-1A6F-1572B2678173}"/>
              </a:ext>
            </a:extLst>
          </p:cNvPr>
          <p:cNvSpPr>
            <a:spLocks noGrp="1"/>
          </p:cNvSpPr>
          <p:nvPr>
            <p:ph type="dt" sz="half" idx="10"/>
          </p:nvPr>
        </p:nvSpPr>
        <p:spPr/>
        <p:txBody>
          <a:bodyPr/>
          <a:lstStyle/>
          <a:p>
            <a:fld id="{36A8016D-610B-4F43-B4A8-BE158CD703A2}" type="datetimeFigureOut">
              <a:rPr lang="en-PK" smtClean="0"/>
              <a:t>24/09/2024</a:t>
            </a:fld>
            <a:endParaRPr lang="en-PK"/>
          </a:p>
        </p:txBody>
      </p:sp>
      <p:sp>
        <p:nvSpPr>
          <p:cNvPr id="5" name="Footer Placeholder 4">
            <a:extLst>
              <a:ext uri="{FF2B5EF4-FFF2-40B4-BE49-F238E27FC236}">
                <a16:creationId xmlns:a16="http://schemas.microsoft.com/office/drawing/2014/main" id="{9538FC27-43B3-0507-ADEF-24DC446BF5C2}"/>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71F0B6E6-83F2-E40B-A85F-00A5400A1930}"/>
              </a:ext>
            </a:extLst>
          </p:cNvPr>
          <p:cNvSpPr>
            <a:spLocks noGrp="1"/>
          </p:cNvSpPr>
          <p:nvPr>
            <p:ph type="sldNum" sz="quarter" idx="12"/>
          </p:nvPr>
        </p:nvSpPr>
        <p:spPr/>
        <p:txBody>
          <a:bodyPr/>
          <a:lstStyle/>
          <a:p>
            <a:fld id="{AE236D19-B2A1-4B30-B288-08E5BCB31DE8}" type="slidenum">
              <a:rPr lang="en-PK" smtClean="0"/>
              <a:t>‹#›</a:t>
            </a:fld>
            <a:endParaRPr lang="en-PK"/>
          </a:p>
        </p:txBody>
      </p:sp>
    </p:spTree>
    <p:extLst>
      <p:ext uri="{BB962C8B-B14F-4D97-AF65-F5344CB8AC3E}">
        <p14:creationId xmlns:p14="http://schemas.microsoft.com/office/powerpoint/2010/main" val="2403671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2DE83-B491-6725-BAC2-0876B9B9D049}"/>
              </a:ext>
            </a:extLst>
          </p:cNvPr>
          <p:cNvSpPr>
            <a:spLocks noGrp="1"/>
          </p:cNvSpPr>
          <p:nvPr>
            <p:ph type="title"/>
          </p:nvPr>
        </p:nvSpPr>
        <p:spPr/>
        <p:txBody>
          <a:bodyPr/>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12FB51A2-9FF1-5404-7CDB-4345A18BC30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E15120A7-B909-8432-1A54-15F83E0DA520}"/>
              </a:ext>
            </a:extLst>
          </p:cNvPr>
          <p:cNvSpPr>
            <a:spLocks noGrp="1"/>
          </p:cNvSpPr>
          <p:nvPr>
            <p:ph type="dt" sz="half" idx="10"/>
          </p:nvPr>
        </p:nvSpPr>
        <p:spPr/>
        <p:txBody>
          <a:bodyPr/>
          <a:lstStyle/>
          <a:p>
            <a:fld id="{36A8016D-610B-4F43-B4A8-BE158CD703A2}" type="datetimeFigureOut">
              <a:rPr lang="en-PK" smtClean="0"/>
              <a:t>24/09/2024</a:t>
            </a:fld>
            <a:endParaRPr lang="en-PK"/>
          </a:p>
        </p:txBody>
      </p:sp>
      <p:sp>
        <p:nvSpPr>
          <p:cNvPr id="5" name="Footer Placeholder 4">
            <a:extLst>
              <a:ext uri="{FF2B5EF4-FFF2-40B4-BE49-F238E27FC236}">
                <a16:creationId xmlns:a16="http://schemas.microsoft.com/office/drawing/2014/main" id="{E8B68917-984F-2735-E612-AD8CA21D4BDC}"/>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312E3CE4-8364-2F24-1F20-C4CC32665CCE}"/>
              </a:ext>
            </a:extLst>
          </p:cNvPr>
          <p:cNvSpPr>
            <a:spLocks noGrp="1"/>
          </p:cNvSpPr>
          <p:nvPr>
            <p:ph type="sldNum" sz="quarter" idx="12"/>
          </p:nvPr>
        </p:nvSpPr>
        <p:spPr/>
        <p:txBody>
          <a:bodyPr/>
          <a:lstStyle/>
          <a:p>
            <a:fld id="{AE236D19-B2A1-4B30-B288-08E5BCB31DE8}" type="slidenum">
              <a:rPr lang="en-PK" smtClean="0"/>
              <a:t>‹#›</a:t>
            </a:fld>
            <a:endParaRPr lang="en-PK"/>
          </a:p>
        </p:txBody>
      </p:sp>
    </p:spTree>
    <p:extLst>
      <p:ext uri="{BB962C8B-B14F-4D97-AF65-F5344CB8AC3E}">
        <p14:creationId xmlns:p14="http://schemas.microsoft.com/office/powerpoint/2010/main" val="229735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D83A3D-A861-3EE6-A338-0072BFBCF6C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37A49F04-D485-156E-EAEF-F6445B4D2D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D1395D1A-8B83-0EF4-0759-6CD72B0E2A36}"/>
              </a:ext>
            </a:extLst>
          </p:cNvPr>
          <p:cNvSpPr>
            <a:spLocks noGrp="1"/>
          </p:cNvSpPr>
          <p:nvPr>
            <p:ph type="dt" sz="half" idx="10"/>
          </p:nvPr>
        </p:nvSpPr>
        <p:spPr/>
        <p:txBody>
          <a:bodyPr/>
          <a:lstStyle/>
          <a:p>
            <a:fld id="{36A8016D-610B-4F43-B4A8-BE158CD703A2}" type="datetimeFigureOut">
              <a:rPr lang="en-PK" smtClean="0"/>
              <a:t>24/09/2024</a:t>
            </a:fld>
            <a:endParaRPr lang="en-PK"/>
          </a:p>
        </p:txBody>
      </p:sp>
      <p:sp>
        <p:nvSpPr>
          <p:cNvPr id="5" name="Footer Placeholder 4">
            <a:extLst>
              <a:ext uri="{FF2B5EF4-FFF2-40B4-BE49-F238E27FC236}">
                <a16:creationId xmlns:a16="http://schemas.microsoft.com/office/drawing/2014/main" id="{0C65BEE6-397B-03E9-8F61-FEC55A47B4D6}"/>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300F5750-7235-7E1C-3B79-3BC3B9ED3570}"/>
              </a:ext>
            </a:extLst>
          </p:cNvPr>
          <p:cNvSpPr>
            <a:spLocks noGrp="1"/>
          </p:cNvSpPr>
          <p:nvPr>
            <p:ph type="sldNum" sz="quarter" idx="12"/>
          </p:nvPr>
        </p:nvSpPr>
        <p:spPr/>
        <p:txBody>
          <a:bodyPr/>
          <a:lstStyle/>
          <a:p>
            <a:fld id="{AE236D19-B2A1-4B30-B288-08E5BCB31DE8}" type="slidenum">
              <a:rPr lang="en-PK" smtClean="0"/>
              <a:t>‹#›</a:t>
            </a:fld>
            <a:endParaRPr lang="en-PK"/>
          </a:p>
        </p:txBody>
      </p:sp>
    </p:spTree>
    <p:extLst>
      <p:ext uri="{BB962C8B-B14F-4D97-AF65-F5344CB8AC3E}">
        <p14:creationId xmlns:p14="http://schemas.microsoft.com/office/powerpoint/2010/main" val="2221813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737E1-28E0-4EA3-EB2B-EE74E2EC3379}"/>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EB12CBB8-CB79-4602-69A9-A1EC950627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14B90BC1-DAF2-5A9C-9986-25F4A8A196A1}"/>
              </a:ext>
            </a:extLst>
          </p:cNvPr>
          <p:cNvSpPr>
            <a:spLocks noGrp="1"/>
          </p:cNvSpPr>
          <p:nvPr>
            <p:ph type="dt" sz="half" idx="10"/>
          </p:nvPr>
        </p:nvSpPr>
        <p:spPr/>
        <p:txBody>
          <a:bodyPr/>
          <a:lstStyle/>
          <a:p>
            <a:fld id="{36A8016D-610B-4F43-B4A8-BE158CD703A2}" type="datetimeFigureOut">
              <a:rPr lang="en-PK" smtClean="0"/>
              <a:t>24/09/2024</a:t>
            </a:fld>
            <a:endParaRPr lang="en-PK"/>
          </a:p>
        </p:txBody>
      </p:sp>
      <p:sp>
        <p:nvSpPr>
          <p:cNvPr id="5" name="Footer Placeholder 4">
            <a:extLst>
              <a:ext uri="{FF2B5EF4-FFF2-40B4-BE49-F238E27FC236}">
                <a16:creationId xmlns:a16="http://schemas.microsoft.com/office/drawing/2014/main" id="{7194E4B5-6D47-868F-10A2-2306915104AD}"/>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70C15C85-8CDB-8BD7-8862-A34F9974E969}"/>
              </a:ext>
            </a:extLst>
          </p:cNvPr>
          <p:cNvSpPr>
            <a:spLocks noGrp="1"/>
          </p:cNvSpPr>
          <p:nvPr>
            <p:ph type="sldNum" sz="quarter" idx="12"/>
          </p:nvPr>
        </p:nvSpPr>
        <p:spPr/>
        <p:txBody>
          <a:bodyPr/>
          <a:lstStyle/>
          <a:p>
            <a:fld id="{AE236D19-B2A1-4B30-B288-08E5BCB31DE8}" type="slidenum">
              <a:rPr lang="en-PK" smtClean="0"/>
              <a:t>‹#›</a:t>
            </a:fld>
            <a:endParaRPr lang="en-PK"/>
          </a:p>
        </p:txBody>
      </p:sp>
    </p:spTree>
    <p:extLst>
      <p:ext uri="{BB962C8B-B14F-4D97-AF65-F5344CB8AC3E}">
        <p14:creationId xmlns:p14="http://schemas.microsoft.com/office/powerpoint/2010/main" val="192620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03E40-D432-22C0-AD6E-161257FBDD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K"/>
          </a:p>
        </p:txBody>
      </p:sp>
      <p:sp>
        <p:nvSpPr>
          <p:cNvPr id="3" name="Text Placeholder 2">
            <a:extLst>
              <a:ext uri="{FF2B5EF4-FFF2-40B4-BE49-F238E27FC236}">
                <a16:creationId xmlns:a16="http://schemas.microsoft.com/office/drawing/2014/main" id="{747DF022-D5E0-A301-9582-2B7BCA6A37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D691E7-9DC4-DBDC-9664-93E2F8AAFFD2}"/>
              </a:ext>
            </a:extLst>
          </p:cNvPr>
          <p:cNvSpPr>
            <a:spLocks noGrp="1"/>
          </p:cNvSpPr>
          <p:nvPr>
            <p:ph type="dt" sz="half" idx="10"/>
          </p:nvPr>
        </p:nvSpPr>
        <p:spPr/>
        <p:txBody>
          <a:bodyPr/>
          <a:lstStyle/>
          <a:p>
            <a:fld id="{36A8016D-610B-4F43-B4A8-BE158CD703A2}" type="datetimeFigureOut">
              <a:rPr lang="en-PK" smtClean="0"/>
              <a:t>24/09/2024</a:t>
            </a:fld>
            <a:endParaRPr lang="en-PK"/>
          </a:p>
        </p:txBody>
      </p:sp>
      <p:sp>
        <p:nvSpPr>
          <p:cNvPr id="5" name="Footer Placeholder 4">
            <a:extLst>
              <a:ext uri="{FF2B5EF4-FFF2-40B4-BE49-F238E27FC236}">
                <a16:creationId xmlns:a16="http://schemas.microsoft.com/office/drawing/2014/main" id="{2231D883-916D-F508-9EA4-F91AC6A56010}"/>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1211EB61-49F4-DB26-B6E4-A6237D5CCA4E}"/>
              </a:ext>
            </a:extLst>
          </p:cNvPr>
          <p:cNvSpPr>
            <a:spLocks noGrp="1"/>
          </p:cNvSpPr>
          <p:nvPr>
            <p:ph type="sldNum" sz="quarter" idx="12"/>
          </p:nvPr>
        </p:nvSpPr>
        <p:spPr/>
        <p:txBody>
          <a:bodyPr/>
          <a:lstStyle/>
          <a:p>
            <a:fld id="{AE236D19-B2A1-4B30-B288-08E5BCB31DE8}" type="slidenum">
              <a:rPr lang="en-PK" smtClean="0"/>
              <a:t>‹#›</a:t>
            </a:fld>
            <a:endParaRPr lang="en-PK"/>
          </a:p>
        </p:txBody>
      </p:sp>
    </p:spTree>
    <p:extLst>
      <p:ext uri="{BB962C8B-B14F-4D97-AF65-F5344CB8AC3E}">
        <p14:creationId xmlns:p14="http://schemas.microsoft.com/office/powerpoint/2010/main" val="29428599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F8743-355E-F3A9-1C0B-D27565F9E0C6}"/>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3E7CCAB5-8193-D6CE-CEFF-E64EE5F900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Content Placeholder 3">
            <a:extLst>
              <a:ext uri="{FF2B5EF4-FFF2-40B4-BE49-F238E27FC236}">
                <a16:creationId xmlns:a16="http://schemas.microsoft.com/office/drawing/2014/main" id="{3839B633-2B3F-7D30-ED5F-D4FEF265B2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Date Placeholder 4">
            <a:extLst>
              <a:ext uri="{FF2B5EF4-FFF2-40B4-BE49-F238E27FC236}">
                <a16:creationId xmlns:a16="http://schemas.microsoft.com/office/drawing/2014/main" id="{C51DF6A2-09D0-7977-C81A-81D9E1275B12}"/>
              </a:ext>
            </a:extLst>
          </p:cNvPr>
          <p:cNvSpPr>
            <a:spLocks noGrp="1"/>
          </p:cNvSpPr>
          <p:nvPr>
            <p:ph type="dt" sz="half" idx="10"/>
          </p:nvPr>
        </p:nvSpPr>
        <p:spPr/>
        <p:txBody>
          <a:bodyPr/>
          <a:lstStyle/>
          <a:p>
            <a:fld id="{36A8016D-610B-4F43-B4A8-BE158CD703A2}" type="datetimeFigureOut">
              <a:rPr lang="en-PK" smtClean="0"/>
              <a:t>24/09/2024</a:t>
            </a:fld>
            <a:endParaRPr lang="en-PK"/>
          </a:p>
        </p:txBody>
      </p:sp>
      <p:sp>
        <p:nvSpPr>
          <p:cNvPr id="6" name="Footer Placeholder 5">
            <a:extLst>
              <a:ext uri="{FF2B5EF4-FFF2-40B4-BE49-F238E27FC236}">
                <a16:creationId xmlns:a16="http://schemas.microsoft.com/office/drawing/2014/main" id="{7458E517-84A6-579C-C6A8-87D5F82B8441}"/>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A4B0B5CF-575B-54C8-8026-BEA81176C83C}"/>
              </a:ext>
            </a:extLst>
          </p:cNvPr>
          <p:cNvSpPr>
            <a:spLocks noGrp="1"/>
          </p:cNvSpPr>
          <p:nvPr>
            <p:ph type="sldNum" sz="quarter" idx="12"/>
          </p:nvPr>
        </p:nvSpPr>
        <p:spPr/>
        <p:txBody>
          <a:bodyPr/>
          <a:lstStyle/>
          <a:p>
            <a:fld id="{AE236D19-B2A1-4B30-B288-08E5BCB31DE8}" type="slidenum">
              <a:rPr lang="en-PK" smtClean="0"/>
              <a:t>‹#›</a:t>
            </a:fld>
            <a:endParaRPr lang="en-PK"/>
          </a:p>
        </p:txBody>
      </p:sp>
    </p:spTree>
    <p:extLst>
      <p:ext uri="{BB962C8B-B14F-4D97-AF65-F5344CB8AC3E}">
        <p14:creationId xmlns:p14="http://schemas.microsoft.com/office/powerpoint/2010/main" val="3177714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D4F28-BA4D-EEF3-D3A7-8FC975C203E8}"/>
              </a:ext>
            </a:extLst>
          </p:cNvPr>
          <p:cNvSpPr>
            <a:spLocks noGrp="1"/>
          </p:cNvSpPr>
          <p:nvPr>
            <p:ph type="title"/>
          </p:nvPr>
        </p:nvSpPr>
        <p:spPr>
          <a:xfrm>
            <a:off x="839788" y="365125"/>
            <a:ext cx="10515600" cy="1325563"/>
          </a:xfrm>
        </p:spPr>
        <p:txBody>
          <a:bodyPr/>
          <a:lstStyle/>
          <a:p>
            <a:r>
              <a:rPr lang="en-US"/>
              <a:t>Click to edit Master title style</a:t>
            </a:r>
            <a:endParaRPr lang="en-PK"/>
          </a:p>
        </p:txBody>
      </p:sp>
      <p:sp>
        <p:nvSpPr>
          <p:cNvPr id="3" name="Text Placeholder 2">
            <a:extLst>
              <a:ext uri="{FF2B5EF4-FFF2-40B4-BE49-F238E27FC236}">
                <a16:creationId xmlns:a16="http://schemas.microsoft.com/office/drawing/2014/main" id="{75244244-5D35-CA12-CF21-34078623BE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BC98D0-795E-68DF-BA55-E35275800F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Text Placeholder 4">
            <a:extLst>
              <a:ext uri="{FF2B5EF4-FFF2-40B4-BE49-F238E27FC236}">
                <a16:creationId xmlns:a16="http://schemas.microsoft.com/office/drawing/2014/main" id="{CC51B5C7-2F39-F1E5-D943-DCDA704988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B396BD-9386-1B0A-B21C-D8F145C9DF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7" name="Date Placeholder 6">
            <a:extLst>
              <a:ext uri="{FF2B5EF4-FFF2-40B4-BE49-F238E27FC236}">
                <a16:creationId xmlns:a16="http://schemas.microsoft.com/office/drawing/2014/main" id="{7D33A418-A980-E537-3EC7-583F9E95F437}"/>
              </a:ext>
            </a:extLst>
          </p:cNvPr>
          <p:cNvSpPr>
            <a:spLocks noGrp="1"/>
          </p:cNvSpPr>
          <p:nvPr>
            <p:ph type="dt" sz="half" idx="10"/>
          </p:nvPr>
        </p:nvSpPr>
        <p:spPr/>
        <p:txBody>
          <a:bodyPr/>
          <a:lstStyle/>
          <a:p>
            <a:fld id="{36A8016D-610B-4F43-B4A8-BE158CD703A2}" type="datetimeFigureOut">
              <a:rPr lang="en-PK" smtClean="0"/>
              <a:t>24/09/2024</a:t>
            </a:fld>
            <a:endParaRPr lang="en-PK"/>
          </a:p>
        </p:txBody>
      </p:sp>
      <p:sp>
        <p:nvSpPr>
          <p:cNvPr id="8" name="Footer Placeholder 7">
            <a:extLst>
              <a:ext uri="{FF2B5EF4-FFF2-40B4-BE49-F238E27FC236}">
                <a16:creationId xmlns:a16="http://schemas.microsoft.com/office/drawing/2014/main" id="{F98BDD32-FC94-528A-0028-28DA72571024}"/>
              </a:ext>
            </a:extLst>
          </p:cNvPr>
          <p:cNvSpPr>
            <a:spLocks noGrp="1"/>
          </p:cNvSpPr>
          <p:nvPr>
            <p:ph type="ftr" sz="quarter" idx="11"/>
          </p:nvPr>
        </p:nvSpPr>
        <p:spPr/>
        <p:txBody>
          <a:bodyPr/>
          <a:lstStyle/>
          <a:p>
            <a:endParaRPr lang="en-PK"/>
          </a:p>
        </p:txBody>
      </p:sp>
      <p:sp>
        <p:nvSpPr>
          <p:cNvPr id="9" name="Slide Number Placeholder 8">
            <a:extLst>
              <a:ext uri="{FF2B5EF4-FFF2-40B4-BE49-F238E27FC236}">
                <a16:creationId xmlns:a16="http://schemas.microsoft.com/office/drawing/2014/main" id="{CD90DD68-2969-439B-C699-66D3658A6881}"/>
              </a:ext>
            </a:extLst>
          </p:cNvPr>
          <p:cNvSpPr>
            <a:spLocks noGrp="1"/>
          </p:cNvSpPr>
          <p:nvPr>
            <p:ph type="sldNum" sz="quarter" idx="12"/>
          </p:nvPr>
        </p:nvSpPr>
        <p:spPr/>
        <p:txBody>
          <a:bodyPr/>
          <a:lstStyle/>
          <a:p>
            <a:fld id="{AE236D19-B2A1-4B30-B288-08E5BCB31DE8}" type="slidenum">
              <a:rPr lang="en-PK" smtClean="0"/>
              <a:t>‹#›</a:t>
            </a:fld>
            <a:endParaRPr lang="en-PK"/>
          </a:p>
        </p:txBody>
      </p:sp>
    </p:spTree>
    <p:extLst>
      <p:ext uri="{BB962C8B-B14F-4D97-AF65-F5344CB8AC3E}">
        <p14:creationId xmlns:p14="http://schemas.microsoft.com/office/powerpoint/2010/main" val="2948998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395F2-61F1-61D4-E94B-8170F617C25E}"/>
              </a:ext>
            </a:extLst>
          </p:cNvPr>
          <p:cNvSpPr>
            <a:spLocks noGrp="1"/>
          </p:cNvSpPr>
          <p:nvPr>
            <p:ph type="title"/>
          </p:nvPr>
        </p:nvSpPr>
        <p:spPr/>
        <p:txBody>
          <a:bodyPr/>
          <a:lstStyle/>
          <a:p>
            <a:r>
              <a:rPr lang="en-US"/>
              <a:t>Click to edit Master title style</a:t>
            </a:r>
            <a:endParaRPr lang="en-PK"/>
          </a:p>
        </p:txBody>
      </p:sp>
      <p:sp>
        <p:nvSpPr>
          <p:cNvPr id="3" name="Date Placeholder 2">
            <a:extLst>
              <a:ext uri="{FF2B5EF4-FFF2-40B4-BE49-F238E27FC236}">
                <a16:creationId xmlns:a16="http://schemas.microsoft.com/office/drawing/2014/main" id="{37CA6ECF-9DD6-27F9-B4FB-EA1F898B451F}"/>
              </a:ext>
            </a:extLst>
          </p:cNvPr>
          <p:cNvSpPr>
            <a:spLocks noGrp="1"/>
          </p:cNvSpPr>
          <p:nvPr>
            <p:ph type="dt" sz="half" idx="10"/>
          </p:nvPr>
        </p:nvSpPr>
        <p:spPr/>
        <p:txBody>
          <a:bodyPr/>
          <a:lstStyle/>
          <a:p>
            <a:fld id="{36A8016D-610B-4F43-B4A8-BE158CD703A2}" type="datetimeFigureOut">
              <a:rPr lang="en-PK" smtClean="0"/>
              <a:t>24/09/2024</a:t>
            </a:fld>
            <a:endParaRPr lang="en-PK"/>
          </a:p>
        </p:txBody>
      </p:sp>
      <p:sp>
        <p:nvSpPr>
          <p:cNvPr id="4" name="Footer Placeholder 3">
            <a:extLst>
              <a:ext uri="{FF2B5EF4-FFF2-40B4-BE49-F238E27FC236}">
                <a16:creationId xmlns:a16="http://schemas.microsoft.com/office/drawing/2014/main" id="{CFAA615C-15BB-E76B-828C-FAFD508917BC}"/>
              </a:ext>
            </a:extLst>
          </p:cNvPr>
          <p:cNvSpPr>
            <a:spLocks noGrp="1"/>
          </p:cNvSpPr>
          <p:nvPr>
            <p:ph type="ftr" sz="quarter" idx="11"/>
          </p:nvPr>
        </p:nvSpPr>
        <p:spPr/>
        <p:txBody>
          <a:bodyPr/>
          <a:lstStyle/>
          <a:p>
            <a:endParaRPr lang="en-PK"/>
          </a:p>
        </p:txBody>
      </p:sp>
      <p:sp>
        <p:nvSpPr>
          <p:cNvPr id="5" name="Slide Number Placeholder 4">
            <a:extLst>
              <a:ext uri="{FF2B5EF4-FFF2-40B4-BE49-F238E27FC236}">
                <a16:creationId xmlns:a16="http://schemas.microsoft.com/office/drawing/2014/main" id="{6503266F-20AD-8F08-E759-834F000D4691}"/>
              </a:ext>
            </a:extLst>
          </p:cNvPr>
          <p:cNvSpPr>
            <a:spLocks noGrp="1"/>
          </p:cNvSpPr>
          <p:nvPr>
            <p:ph type="sldNum" sz="quarter" idx="12"/>
          </p:nvPr>
        </p:nvSpPr>
        <p:spPr/>
        <p:txBody>
          <a:bodyPr/>
          <a:lstStyle/>
          <a:p>
            <a:fld id="{AE236D19-B2A1-4B30-B288-08E5BCB31DE8}" type="slidenum">
              <a:rPr lang="en-PK" smtClean="0"/>
              <a:t>‹#›</a:t>
            </a:fld>
            <a:endParaRPr lang="en-PK"/>
          </a:p>
        </p:txBody>
      </p:sp>
    </p:spTree>
    <p:extLst>
      <p:ext uri="{BB962C8B-B14F-4D97-AF65-F5344CB8AC3E}">
        <p14:creationId xmlns:p14="http://schemas.microsoft.com/office/powerpoint/2010/main" val="2152425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BDA895-CB7E-CC18-C9F1-0334A944013D}"/>
              </a:ext>
            </a:extLst>
          </p:cNvPr>
          <p:cNvSpPr>
            <a:spLocks noGrp="1"/>
          </p:cNvSpPr>
          <p:nvPr>
            <p:ph type="dt" sz="half" idx="10"/>
          </p:nvPr>
        </p:nvSpPr>
        <p:spPr/>
        <p:txBody>
          <a:bodyPr/>
          <a:lstStyle/>
          <a:p>
            <a:fld id="{36A8016D-610B-4F43-B4A8-BE158CD703A2}" type="datetimeFigureOut">
              <a:rPr lang="en-PK" smtClean="0"/>
              <a:t>24/09/2024</a:t>
            </a:fld>
            <a:endParaRPr lang="en-PK"/>
          </a:p>
        </p:txBody>
      </p:sp>
      <p:sp>
        <p:nvSpPr>
          <p:cNvPr id="3" name="Footer Placeholder 2">
            <a:extLst>
              <a:ext uri="{FF2B5EF4-FFF2-40B4-BE49-F238E27FC236}">
                <a16:creationId xmlns:a16="http://schemas.microsoft.com/office/drawing/2014/main" id="{11C82373-4192-2F09-3DA7-B2B47350A882}"/>
              </a:ext>
            </a:extLst>
          </p:cNvPr>
          <p:cNvSpPr>
            <a:spLocks noGrp="1"/>
          </p:cNvSpPr>
          <p:nvPr>
            <p:ph type="ftr" sz="quarter" idx="11"/>
          </p:nvPr>
        </p:nvSpPr>
        <p:spPr/>
        <p:txBody>
          <a:bodyPr/>
          <a:lstStyle/>
          <a:p>
            <a:endParaRPr lang="en-PK"/>
          </a:p>
        </p:txBody>
      </p:sp>
      <p:sp>
        <p:nvSpPr>
          <p:cNvPr id="4" name="Slide Number Placeholder 3">
            <a:extLst>
              <a:ext uri="{FF2B5EF4-FFF2-40B4-BE49-F238E27FC236}">
                <a16:creationId xmlns:a16="http://schemas.microsoft.com/office/drawing/2014/main" id="{1D964C35-1139-16B7-2AF3-36821111440E}"/>
              </a:ext>
            </a:extLst>
          </p:cNvPr>
          <p:cNvSpPr>
            <a:spLocks noGrp="1"/>
          </p:cNvSpPr>
          <p:nvPr>
            <p:ph type="sldNum" sz="quarter" idx="12"/>
          </p:nvPr>
        </p:nvSpPr>
        <p:spPr/>
        <p:txBody>
          <a:bodyPr/>
          <a:lstStyle/>
          <a:p>
            <a:fld id="{AE236D19-B2A1-4B30-B288-08E5BCB31DE8}" type="slidenum">
              <a:rPr lang="en-PK" smtClean="0"/>
              <a:t>‹#›</a:t>
            </a:fld>
            <a:endParaRPr lang="en-PK"/>
          </a:p>
        </p:txBody>
      </p:sp>
    </p:spTree>
    <p:extLst>
      <p:ext uri="{BB962C8B-B14F-4D97-AF65-F5344CB8AC3E}">
        <p14:creationId xmlns:p14="http://schemas.microsoft.com/office/powerpoint/2010/main" val="2974112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E7663-6E57-2155-D4A1-337137CEB3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Content Placeholder 2">
            <a:extLst>
              <a:ext uri="{FF2B5EF4-FFF2-40B4-BE49-F238E27FC236}">
                <a16:creationId xmlns:a16="http://schemas.microsoft.com/office/drawing/2014/main" id="{4F38DDF0-ABA3-2852-7222-FDAD76973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Text Placeholder 3">
            <a:extLst>
              <a:ext uri="{FF2B5EF4-FFF2-40B4-BE49-F238E27FC236}">
                <a16:creationId xmlns:a16="http://schemas.microsoft.com/office/drawing/2014/main" id="{FF44C8F3-63A0-7952-60B0-0B4F70E171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562459-5596-CC17-314F-92D7C2383CF9}"/>
              </a:ext>
            </a:extLst>
          </p:cNvPr>
          <p:cNvSpPr>
            <a:spLocks noGrp="1"/>
          </p:cNvSpPr>
          <p:nvPr>
            <p:ph type="dt" sz="half" idx="10"/>
          </p:nvPr>
        </p:nvSpPr>
        <p:spPr/>
        <p:txBody>
          <a:bodyPr/>
          <a:lstStyle/>
          <a:p>
            <a:fld id="{36A8016D-610B-4F43-B4A8-BE158CD703A2}" type="datetimeFigureOut">
              <a:rPr lang="en-PK" smtClean="0"/>
              <a:t>24/09/2024</a:t>
            </a:fld>
            <a:endParaRPr lang="en-PK"/>
          </a:p>
        </p:txBody>
      </p:sp>
      <p:sp>
        <p:nvSpPr>
          <p:cNvPr id="6" name="Footer Placeholder 5">
            <a:extLst>
              <a:ext uri="{FF2B5EF4-FFF2-40B4-BE49-F238E27FC236}">
                <a16:creationId xmlns:a16="http://schemas.microsoft.com/office/drawing/2014/main" id="{951BE8E8-E5CD-C22A-E8BE-14289AEFF4B7}"/>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38F01650-0C5F-9359-A62B-B32685795FE0}"/>
              </a:ext>
            </a:extLst>
          </p:cNvPr>
          <p:cNvSpPr>
            <a:spLocks noGrp="1"/>
          </p:cNvSpPr>
          <p:nvPr>
            <p:ph type="sldNum" sz="quarter" idx="12"/>
          </p:nvPr>
        </p:nvSpPr>
        <p:spPr/>
        <p:txBody>
          <a:bodyPr/>
          <a:lstStyle/>
          <a:p>
            <a:fld id="{AE236D19-B2A1-4B30-B288-08E5BCB31DE8}" type="slidenum">
              <a:rPr lang="en-PK" smtClean="0"/>
              <a:t>‹#›</a:t>
            </a:fld>
            <a:endParaRPr lang="en-PK"/>
          </a:p>
        </p:txBody>
      </p:sp>
    </p:spTree>
    <p:extLst>
      <p:ext uri="{BB962C8B-B14F-4D97-AF65-F5344CB8AC3E}">
        <p14:creationId xmlns:p14="http://schemas.microsoft.com/office/powerpoint/2010/main" val="94204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9CEB7-DF49-567B-CE1D-B6E7E2112C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Picture Placeholder 2">
            <a:extLst>
              <a:ext uri="{FF2B5EF4-FFF2-40B4-BE49-F238E27FC236}">
                <a16:creationId xmlns:a16="http://schemas.microsoft.com/office/drawing/2014/main" id="{2C947F39-E19A-F653-E580-D80A338EFA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K"/>
          </a:p>
        </p:txBody>
      </p:sp>
      <p:sp>
        <p:nvSpPr>
          <p:cNvPr id="4" name="Text Placeholder 3">
            <a:extLst>
              <a:ext uri="{FF2B5EF4-FFF2-40B4-BE49-F238E27FC236}">
                <a16:creationId xmlns:a16="http://schemas.microsoft.com/office/drawing/2014/main" id="{690B6BD1-3207-9572-F21F-DFB8757329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0EDE4E-140F-BA0E-D70B-9C60DAC31B80}"/>
              </a:ext>
            </a:extLst>
          </p:cNvPr>
          <p:cNvSpPr>
            <a:spLocks noGrp="1"/>
          </p:cNvSpPr>
          <p:nvPr>
            <p:ph type="dt" sz="half" idx="10"/>
          </p:nvPr>
        </p:nvSpPr>
        <p:spPr/>
        <p:txBody>
          <a:bodyPr/>
          <a:lstStyle/>
          <a:p>
            <a:fld id="{36A8016D-610B-4F43-B4A8-BE158CD703A2}" type="datetimeFigureOut">
              <a:rPr lang="en-PK" smtClean="0"/>
              <a:t>24/09/2024</a:t>
            </a:fld>
            <a:endParaRPr lang="en-PK"/>
          </a:p>
        </p:txBody>
      </p:sp>
      <p:sp>
        <p:nvSpPr>
          <p:cNvPr id="6" name="Footer Placeholder 5">
            <a:extLst>
              <a:ext uri="{FF2B5EF4-FFF2-40B4-BE49-F238E27FC236}">
                <a16:creationId xmlns:a16="http://schemas.microsoft.com/office/drawing/2014/main" id="{FFC211A1-6981-E215-77C1-E53A8D8AF31A}"/>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7434CAD9-EF46-BA6A-2C80-5E75FF0CB0D0}"/>
              </a:ext>
            </a:extLst>
          </p:cNvPr>
          <p:cNvSpPr>
            <a:spLocks noGrp="1"/>
          </p:cNvSpPr>
          <p:nvPr>
            <p:ph type="sldNum" sz="quarter" idx="12"/>
          </p:nvPr>
        </p:nvSpPr>
        <p:spPr/>
        <p:txBody>
          <a:bodyPr/>
          <a:lstStyle/>
          <a:p>
            <a:fld id="{AE236D19-B2A1-4B30-B288-08E5BCB31DE8}" type="slidenum">
              <a:rPr lang="en-PK" smtClean="0"/>
              <a:t>‹#›</a:t>
            </a:fld>
            <a:endParaRPr lang="en-PK"/>
          </a:p>
        </p:txBody>
      </p:sp>
    </p:spTree>
    <p:extLst>
      <p:ext uri="{BB962C8B-B14F-4D97-AF65-F5344CB8AC3E}">
        <p14:creationId xmlns:p14="http://schemas.microsoft.com/office/powerpoint/2010/main" val="1183789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EDA5E8-2C61-AC1B-8908-A373E68A0F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K"/>
          </a:p>
        </p:txBody>
      </p:sp>
      <p:sp>
        <p:nvSpPr>
          <p:cNvPr id="3" name="Text Placeholder 2">
            <a:extLst>
              <a:ext uri="{FF2B5EF4-FFF2-40B4-BE49-F238E27FC236}">
                <a16:creationId xmlns:a16="http://schemas.microsoft.com/office/drawing/2014/main" id="{B2F93E8E-AADC-BD45-754E-A97F08268D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6A669E52-70F6-03FF-7545-E4D6C6C150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A8016D-610B-4F43-B4A8-BE158CD703A2}" type="datetimeFigureOut">
              <a:rPr lang="en-PK" smtClean="0"/>
              <a:t>24/09/2024</a:t>
            </a:fld>
            <a:endParaRPr lang="en-PK"/>
          </a:p>
        </p:txBody>
      </p:sp>
      <p:sp>
        <p:nvSpPr>
          <p:cNvPr id="5" name="Footer Placeholder 4">
            <a:extLst>
              <a:ext uri="{FF2B5EF4-FFF2-40B4-BE49-F238E27FC236}">
                <a16:creationId xmlns:a16="http://schemas.microsoft.com/office/drawing/2014/main" id="{9DD44752-152B-E1D2-3DC8-F590320BCD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K"/>
          </a:p>
        </p:txBody>
      </p:sp>
      <p:sp>
        <p:nvSpPr>
          <p:cNvPr id="6" name="Slide Number Placeholder 5">
            <a:extLst>
              <a:ext uri="{FF2B5EF4-FFF2-40B4-BE49-F238E27FC236}">
                <a16:creationId xmlns:a16="http://schemas.microsoft.com/office/drawing/2014/main" id="{08F255FA-5268-F2E5-CEC5-1A948EF038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236D19-B2A1-4B30-B288-08E5BCB31DE8}" type="slidenum">
              <a:rPr lang="en-PK" smtClean="0"/>
              <a:t>‹#›</a:t>
            </a:fld>
            <a:endParaRPr lang="en-PK"/>
          </a:p>
        </p:txBody>
      </p:sp>
    </p:spTree>
    <p:extLst>
      <p:ext uri="{BB962C8B-B14F-4D97-AF65-F5344CB8AC3E}">
        <p14:creationId xmlns:p14="http://schemas.microsoft.com/office/powerpoint/2010/main" val="11633541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2.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24.png"/><Relationship Id="rId4" Type="http://schemas.openxmlformats.org/officeDocument/2006/relationships/image" Target="../media/image21.wmf"/><Relationship Id="rId9" Type="http://schemas.openxmlformats.org/officeDocument/2006/relationships/oleObject" Target="../embeddings/oleObject4.bin"/></Relationships>
</file>

<file path=ppt/slides/_rels/slide17.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www.microsoft.com/virtualearth/" TargetMode="Externa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hyperlink" Target="http://earth.google.com/"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labs.live.com/photosynth/" TargetMode="External"/><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hyperlink" Target="http://phototour.cs.washington.edu/"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www.research.att.com/~yann" TargetMode="External"/><Relationship Id="rId2" Type="http://schemas.openxmlformats.org/officeDocument/2006/relationships/image" Target="../media/image30.gif"/><Relationship Id="rId1" Type="http://schemas.openxmlformats.org/officeDocument/2006/relationships/slideLayout" Target="../slideLayouts/slideLayout6.xml"/><Relationship Id="rId5" Type="http://schemas.openxmlformats.org/officeDocument/2006/relationships/hyperlink" Target="http://en.wikipedia.org/wiki/Automatic_number_plate_recognition" TargetMode="Externa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slideLayout" Target="../slideLayouts/slideLayout2.xml"/><Relationship Id="rId4" Type="http://schemas.openxmlformats.org/officeDocument/2006/relationships/hyperlink" Target="http://www.sonystyle.com/webapp/wcs/stores/servlet/ProductDisplay?catalogId=10551&amp;storeId=10151&amp;productId=8198552921665200469&amp;langId=-1"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www.evolution.com/products/lanehawk/" TargetMode="External"/><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 Id="rId5" Type="http://schemas.openxmlformats.org/officeDocument/2006/relationships/hyperlink" Target="http://www.cl.cam.ac.uk/~jgd1000/afghan.html" TargetMode="External"/><Relationship Id="rId4" Type="http://schemas.openxmlformats.org/officeDocument/2006/relationships/image" Target="../media/image39.jpeg"/></Relationships>
</file>

<file path=ppt/slides/_rels/slide2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hyperlink" Target="http://www.sensiblevision.com/" TargetMode="External"/><Relationship Id="rId4" Type="http://schemas.openxmlformats.org/officeDocument/2006/relationships/image" Target="../media/image4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research.nokia.com/researchteams/vcui/index.html" TargetMode="External"/><Relationship Id="rId2" Type="http://schemas.openxmlformats.org/officeDocument/2006/relationships/hyperlink" Target="http://www.infoworld.com/article/07/04/24/HNnokiasiliconvalley_1.html" TargetMode="Externa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hyperlink" Target="http://lincoln.msresearch.us/" TargetMode="External"/><Relationship Id="rId4" Type="http://schemas.openxmlformats.org/officeDocument/2006/relationships/image" Target="../media/image44.jpeg"/></Relationships>
</file>

<file path=ppt/slides/_rels/slide3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www.ilm.com/theshow/" TargetMode="Externa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hyperlink" Target="http://www.howstuffworks.com/first-down-line.htm" TargetMode="External"/><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Mobileye.wmv" TargetMode="External"/><Relationship Id="rId2" Type="http://schemas.openxmlformats.org/officeDocument/2006/relationships/hyperlink" Target="http://www.mobileye.com/" TargetMode="Externa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8" Type="http://schemas.openxmlformats.org/officeDocument/2006/relationships/hyperlink" Target="http://www.digimask.com/" TargetMode="External"/><Relationship Id="rId3" Type="http://schemas.openxmlformats.org/officeDocument/2006/relationships/image" Target="../media/image52.png"/><Relationship Id="rId7" Type="http://schemas.openxmlformats.org/officeDocument/2006/relationships/hyperlink" Target="http://www.gearlog.com/2007/12/incredible_wiimote_hack_create.php" TargetMode="External"/><Relationship Id="rId2" Type="http://schemas.openxmlformats.org/officeDocument/2006/relationships/hyperlink" Target="http://en.wikipedia.org/wiki/Image:Wii_Wiimotea.png" TargetMode="External"/><Relationship Id="rId1" Type="http://schemas.openxmlformats.org/officeDocument/2006/relationships/slideLayout" Target="../slideLayouts/slideLayout2.xml"/><Relationship Id="rId6" Type="http://schemas.openxmlformats.org/officeDocument/2006/relationships/hyperlink" Target="http://www.cs.cmu.edu/~johnny/projects/wii/" TargetMode="External"/><Relationship Id="rId5" Type="http://schemas.openxmlformats.org/officeDocument/2006/relationships/image" Target="../media/image54.jpeg"/><Relationship Id="rId10" Type="http://schemas.openxmlformats.org/officeDocument/2006/relationships/hyperlink" Target="http://www.monzy.org/audience/" TargetMode="External"/><Relationship Id="rId4" Type="http://schemas.openxmlformats.org/officeDocument/2006/relationships/image" Target="../media/image53.jpeg"/><Relationship Id="rId9" Type="http://schemas.openxmlformats.org/officeDocument/2006/relationships/hyperlink" Target="http://www.news.com/Game-turns-moviegoers-into-human-joysticks/2100-1026_3-6184662.html"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www.ri.cmu.edu/pubs/pub_5719.html" TargetMode="External"/><Relationship Id="rId2" Type="http://schemas.openxmlformats.org/officeDocument/2006/relationships/image" Target="../media/image55.jpeg"/><Relationship Id="rId1" Type="http://schemas.openxmlformats.org/officeDocument/2006/relationships/slideLayout" Target="../slideLayouts/slideLayout2.xml"/><Relationship Id="rId4" Type="http://schemas.openxmlformats.org/officeDocument/2006/relationships/hyperlink" Target="http://marsrovers.jpl.nasa.gov/gallery/images.html"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56.jpeg"/><Relationship Id="rId7" Type="http://schemas.openxmlformats.org/officeDocument/2006/relationships/hyperlink" Target="http://en.wikipedia.org/wiki/Spirit_rover" TargetMode="External"/><Relationship Id="rId2" Type="http://schemas.openxmlformats.org/officeDocument/2006/relationships/hyperlink" Target="UNSW_CMU.mpg" TargetMode="External"/><Relationship Id="rId1" Type="http://schemas.openxmlformats.org/officeDocument/2006/relationships/slideLayout" Target="../slideLayouts/slideLayout6.xml"/><Relationship Id="rId6" Type="http://schemas.openxmlformats.org/officeDocument/2006/relationships/image" Target="../media/image57.jpeg"/><Relationship Id="rId5" Type="http://schemas.openxmlformats.org/officeDocument/2006/relationships/hyperlink" Target="http://upload.wikimedia.org/wikipedia/commons/d/d8/NASA_Mars_Rover.jpg" TargetMode="External"/><Relationship Id="rId4" Type="http://schemas.openxmlformats.org/officeDocument/2006/relationships/hyperlink" Target="http://www.robocup.org/"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 Id="rId4" Type="http://schemas.openxmlformats.org/officeDocument/2006/relationships/hyperlink" Target="http://groups.csail.mit.edu/vision/medical-vision/surgery/surgical_navigation.html"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www.cs.ubc.ca/spider/lowe/vision.html" TargetMode="External"/><Relationship Id="rId2" Type="http://schemas.openxmlformats.org/officeDocument/2006/relationships/hyperlink" Target="http://www.cs.ubc.ca/~lowe/"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0.jpeg"/><Relationship Id="rId7"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FA421-84BA-087E-1F96-9B626586566E}"/>
              </a:ext>
            </a:extLst>
          </p:cNvPr>
          <p:cNvSpPr>
            <a:spLocks noGrp="1"/>
          </p:cNvSpPr>
          <p:nvPr>
            <p:ph type="ctrTitle"/>
          </p:nvPr>
        </p:nvSpPr>
        <p:spPr/>
        <p:txBody>
          <a:bodyPr/>
          <a:lstStyle/>
          <a:p>
            <a:r>
              <a:rPr lang="en-US" dirty="0"/>
              <a:t>Motivation</a:t>
            </a:r>
            <a:endParaRPr lang="en-PK" dirty="0"/>
          </a:p>
        </p:txBody>
      </p:sp>
      <p:sp>
        <p:nvSpPr>
          <p:cNvPr id="3" name="Subtitle 2">
            <a:extLst>
              <a:ext uri="{FF2B5EF4-FFF2-40B4-BE49-F238E27FC236}">
                <a16:creationId xmlns:a16="http://schemas.microsoft.com/office/drawing/2014/main" id="{C64F0E39-CD2B-338D-E02B-57E706655BB2}"/>
              </a:ext>
            </a:extLst>
          </p:cNvPr>
          <p:cNvSpPr>
            <a:spLocks noGrp="1"/>
          </p:cNvSpPr>
          <p:nvPr>
            <p:ph type="subTitle" idx="1"/>
          </p:nvPr>
        </p:nvSpPr>
        <p:spPr/>
        <p:txBody>
          <a:bodyPr/>
          <a:lstStyle/>
          <a:p>
            <a:endParaRPr lang="en-PK"/>
          </a:p>
        </p:txBody>
      </p:sp>
    </p:spTree>
    <p:extLst>
      <p:ext uri="{BB962C8B-B14F-4D97-AF65-F5344CB8AC3E}">
        <p14:creationId xmlns:p14="http://schemas.microsoft.com/office/powerpoint/2010/main" val="7912961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wallpaper01_1024x768"/>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30348" t="5618" r="28346" b="999"/>
          <a:stretch>
            <a:fillRect/>
          </a:stretch>
        </p:blipFill>
        <p:spPr bwMode="auto">
          <a:xfrm>
            <a:off x="4267201" y="76200"/>
            <a:ext cx="3952875" cy="670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Rectangle 3"/>
          <p:cNvSpPr>
            <a:spLocks noChangeArrowheads="1"/>
          </p:cNvSpPr>
          <p:nvPr/>
        </p:nvSpPr>
        <p:spPr bwMode="auto">
          <a:xfrm>
            <a:off x="3581400" y="0"/>
            <a:ext cx="2057400" cy="2667000"/>
          </a:xfrm>
          <a:prstGeom prst="rect">
            <a:avLst/>
          </a:prstGeom>
          <a:solidFill>
            <a:schemeClr val="bg1"/>
          </a:solidFill>
          <a:ln>
            <a:noFill/>
          </a:ln>
          <a:effectLst/>
        </p:spPr>
        <p:txBody>
          <a:bodyPr wrap="none" anchor="ctr"/>
          <a:lstStyle/>
          <a:p>
            <a:pPr eaLnBrk="0" fontAlgn="base" hangingPunct="0">
              <a:spcBef>
                <a:spcPct val="0"/>
              </a:spcBef>
              <a:spcAft>
                <a:spcPct val="0"/>
              </a:spcAft>
            </a:pPr>
            <a:endParaRPr lang="en-US" sz="2400" b="1">
              <a:solidFill>
                <a:srgbClr val="000000"/>
              </a:solidFill>
              <a:latin typeface="Arial" charset="0"/>
              <a:ea typeface="ＭＳ Ｐゴシック" charset="0"/>
              <a:cs typeface="Arial" charset="0"/>
            </a:endParaRPr>
          </a:p>
        </p:txBody>
      </p:sp>
      <p:sp>
        <p:nvSpPr>
          <p:cNvPr id="31748" name="Text Box 4"/>
          <p:cNvSpPr txBox="1">
            <a:spLocks noChangeArrowheads="1"/>
          </p:cNvSpPr>
          <p:nvPr/>
        </p:nvSpPr>
        <p:spPr bwMode="auto">
          <a:xfrm>
            <a:off x="1641476" y="182563"/>
            <a:ext cx="3766175"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b="1">
                <a:solidFill>
                  <a:schemeClr val="tx1"/>
                </a:solidFill>
                <a:latin typeface="Arial" charset="0"/>
                <a:ea typeface="ＭＳ Ｐゴシック" charset="0"/>
                <a:cs typeface="Arial" charset="0"/>
              </a:defRPr>
            </a:lvl1pPr>
            <a:lvl2pPr marL="742950" indent="-285750">
              <a:defRPr sz="2400" b="1">
                <a:solidFill>
                  <a:schemeClr val="tx1"/>
                </a:solidFill>
                <a:latin typeface="Arial" charset="0"/>
                <a:ea typeface="Arial" charset="0"/>
                <a:cs typeface="Arial" charset="0"/>
              </a:defRPr>
            </a:lvl2pPr>
            <a:lvl3pPr marL="1143000" indent="-228600">
              <a:defRPr sz="2400" b="1">
                <a:solidFill>
                  <a:schemeClr val="tx1"/>
                </a:solidFill>
                <a:latin typeface="Arial" charset="0"/>
                <a:ea typeface="Arial" charset="0"/>
                <a:cs typeface="Arial" charset="0"/>
              </a:defRPr>
            </a:lvl3pPr>
            <a:lvl4pPr marL="1600200" indent="-228600">
              <a:defRPr sz="2400" b="1">
                <a:solidFill>
                  <a:schemeClr val="tx1"/>
                </a:solidFill>
                <a:latin typeface="Arial" charset="0"/>
                <a:ea typeface="Arial" charset="0"/>
                <a:cs typeface="Arial" charset="0"/>
              </a:defRPr>
            </a:lvl4pPr>
            <a:lvl5pPr marL="2057400" indent="-228600">
              <a:defRPr sz="2400"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b="1">
                <a:solidFill>
                  <a:schemeClr val="tx1"/>
                </a:solidFill>
                <a:latin typeface="Arial" charset="0"/>
                <a:ea typeface="Arial" charset="0"/>
                <a:cs typeface="Arial" charset="0"/>
              </a:defRPr>
            </a:lvl9pPr>
          </a:lstStyle>
          <a:p>
            <a:pPr fontAlgn="base">
              <a:spcBef>
                <a:spcPct val="0"/>
              </a:spcBef>
              <a:spcAft>
                <a:spcPct val="0"/>
              </a:spcAft>
            </a:pPr>
            <a:r>
              <a:rPr lang="en-US" sz="3200" b="0" dirty="0">
                <a:solidFill>
                  <a:srgbClr val="000000"/>
                </a:solidFill>
              </a:rPr>
              <a:t>Challenges 4: scale</a:t>
            </a:r>
          </a:p>
        </p:txBody>
      </p:sp>
      <p:sp>
        <p:nvSpPr>
          <p:cNvPr id="31749" name="Text Box 5"/>
          <p:cNvSpPr txBox="1">
            <a:spLocks noChangeArrowheads="1"/>
          </p:cNvSpPr>
          <p:nvPr/>
        </p:nvSpPr>
        <p:spPr bwMode="auto">
          <a:xfrm>
            <a:off x="6972383" y="6477000"/>
            <a:ext cx="37584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b="1">
                <a:solidFill>
                  <a:schemeClr val="tx1"/>
                </a:solidFill>
                <a:latin typeface="Arial" charset="0"/>
                <a:ea typeface="ＭＳ Ｐゴシック" charset="0"/>
                <a:cs typeface="Arial" charset="0"/>
              </a:defRPr>
            </a:lvl1pPr>
            <a:lvl2pPr marL="742950" indent="-285750">
              <a:defRPr sz="2400" b="1">
                <a:solidFill>
                  <a:schemeClr val="tx1"/>
                </a:solidFill>
                <a:latin typeface="Arial" charset="0"/>
                <a:ea typeface="Arial" charset="0"/>
                <a:cs typeface="Arial" charset="0"/>
              </a:defRPr>
            </a:lvl2pPr>
            <a:lvl3pPr marL="1143000" indent="-228600">
              <a:defRPr sz="2400" b="1">
                <a:solidFill>
                  <a:schemeClr val="tx1"/>
                </a:solidFill>
                <a:latin typeface="Arial" charset="0"/>
                <a:ea typeface="Arial" charset="0"/>
                <a:cs typeface="Arial" charset="0"/>
              </a:defRPr>
            </a:lvl3pPr>
            <a:lvl4pPr marL="1600200" indent="-228600">
              <a:defRPr sz="2400" b="1">
                <a:solidFill>
                  <a:schemeClr val="tx1"/>
                </a:solidFill>
                <a:latin typeface="Arial" charset="0"/>
                <a:ea typeface="Arial" charset="0"/>
                <a:cs typeface="Arial" charset="0"/>
              </a:defRPr>
            </a:lvl4pPr>
            <a:lvl5pPr marL="2057400" indent="-228600">
              <a:defRPr sz="2400"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0" fontAlgn="base" hangingPunct="0">
              <a:spcBef>
                <a:spcPct val="0"/>
              </a:spcBef>
              <a:spcAft>
                <a:spcPct val="0"/>
              </a:spcAft>
            </a:pPr>
            <a:r>
              <a:rPr lang="en-US" sz="1800" b="0" dirty="0">
                <a:solidFill>
                  <a:srgbClr val="000000"/>
                </a:solidFill>
              </a:rPr>
              <a:t>slide by </a:t>
            </a:r>
            <a:r>
              <a:rPr lang="en-US" sz="1800" b="0" dirty="0" err="1">
                <a:solidFill>
                  <a:srgbClr val="000000"/>
                </a:solidFill>
              </a:rPr>
              <a:t>Fei</a:t>
            </a:r>
            <a:r>
              <a:rPr lang="en-US" sz="1800" b="0" dirty="0">
                <a:solidFill>
                  <a:srgbClr val="000000"/>
                </a:solidFill>
              </a:rPr>
              <a:t> </a:t>
            </a:r>
            <a:r>
              <a:rPr lang="en-US" sz="1800" b="0" dirty="0" err="1">
                <a:solidFill>
                  <a:srgbClr val="000000"/>
                </a:solidFill>
              </a:rPr>
              <a:t>Fei</a:t>
            </a:r>
            <a:r>
              <a:rPr lang="en-US" sz="1800" b="0" dirty="0">
                <a:solidFill>
                  <a:srgbClr val="000000"/>
                </a:solidFill>
              </a:rPr>
              <a:t>, Fergus &amp; </a:t>
            </a:r>
            <a:r>
              <a:rPr lang="en-US" sz="1800" b="0" dirty="0" err="1">
                <a:solidFill>
                  <a:srgbClr val="000000"/>
                </a:solidFill>
              </a:rPr>
              <a:t>Torralba</a:t>
            </a:r>
            <a:r>
              <a:rPr lang="en-US" sz="1800" b="0" dirty="0">
                <a:solidFill>
                  <a:srgbClr val="000000"/>
                </a:solidFill>
              </a:rPr>
              <a:t> </a:t>
            </a:r>
          </a:p>
        </p:txBody>
      </p:sp>
      <p:sp>
        <p:nvSpPr>
          <p:cNvPr id="2" name="Slide Number Placeholder 1"/>
          <p:cNvSpPr>
            <a:spLocks noGrp="1"/>
          </p:cNvSpPr>
          <p:nvPr>
            <p:ph type="sldNum" sz="quarter" idx="12"/>
          </p:nvPr>
        </p:nvSpPr>
        <p:spPr/>
        <p:txBody>
          <a:bodyPr/>
          <a:lstStyle/>
          <a:p>
            <a:fld id="{AD4E86B5-A92D-294E-92AF-8654113B1844}" type="slidenum">
              <a:rPr lang="en-US" smtClean="0"/>
              <a:t>10</a:t>
            </a:fld>
            <a:endParaRPr lang="en-US"/>
          </a:p>
        </p:txBody>
      </p:sp>
    </p:spTree>
    <p:extLst>
      <p:ext uri="{BB962C8B-B14F-4D97-AF65-F5344CB8AC3E}">
        <p14:creationId xmlns:p14="http://schemas.microsoft.com/office/powerpoint/2010/main" val="3002142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ANCIENTANIMALART-CHINA-HORSE-3-XU-BEI-HUA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243014"/>
            <a:ext cx="9144000" cy="447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Text Box 3"/>
          <p:cNvSpPr txBox="1">
            <a:spLocks noChangeArrowheads="1"/>
          </p:cNvSpPr>
          <p:nvPr/>
        </p:nvSpPr>
        <p:spPr bwMode="auto">
          <a:xfrm>
            <a:off x="1622426" y="106364"/>
            <a:ext cx="491966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b="1">
                <a:solidFill>
                  <a:schemeClr val="tx1"/>
                </a:solidFill>
                <a:latin typeface="Arial" charset="0"/>
                <a:ea typeface="ＭＳ Ｐゴシック" charset="0"/>
                <a:cs typeface="Arial" charset="0"/>
              </a:defRPr>
            </a:lvl1pPr>
            <a:lvl2pPr marL="742950" indent="-285750">
              <a:defRPr sz="2400" b="1">
                <a:solidFill>
                  <a:schemeClr val="tx1"/>
                </a:solidFill>
                <a:latin typeface="Arial" charset="0"/>
                <a:ea typeface="Arial" charset="0"/>
                <a:cs typeface="Arial" charset="0"/>
              </a:defRPr>
            </a:lvl2pPr>
            <a:lvl3pPr marL="1143000" indent="-228600">
              <a:defRPr sz="2400" b="1">
                <a:solidFill>
                  <a:schemeClr val="tx1"/>
                </a:solidFill>
                <a:latin typeface="Arial" charset="0"/>
                <a:ea typeface="Arial" charset="0"/>
                <a:cs typeface="Arial" charset="0"/>
              </a:defRPr>
            </a:lvl3pPr>
            <a:lvl4pPr marL="1600200" indent="-228600">
              <a:defRPr sz="2400" b="1">
                <a:solidFill>
                  <a:schemeClr val="tx1"/>
                </a:solidFill>
                <a:latin typeface="Arial" charset="0"/>
                <a:ea typeface="Arial" charset="0"/>
                <a:cs typeface="Arial" charset="0"/>
              </a:defRPr>
            </a:lvl4pPr>
            <a:lvl5pPr marL="2057400" indent="-228600">
              <a:defRPr sz="2400"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b="1">
                <a:solidFill>
                  <a:schemeClr val="tx1"/>
                </a:solidFill>
                <a:latin typeface="Arial" charset="0"/>
                <a:ea typeface="Arial" charset="0"/>
                <a:cs typeface="Arial" charset="0"/>
              </a:defRPr>
            </a:lvl9pPr>
          </a:lstStyle>
          <a:p>
            <a:pPr fontAlgn="base">
              <a:spcBef>
                <a:spcPct val="0"/>
              </a:spcBef>
              <a:spcAft>
                <a:spcPct val="0"/>
              </a:spcAft>
            </a:pPr>
            <a:r>
              <a:rPr lang="en-US" sz="3200" b="0">
                <a:solidFill>
                  <a:srgbClr val="000000"/>
                </a:solidFill>
              </a:rPr>
              <a:t>Challenges 5: deformation</a:t>
            </a:r>
          </a:p>
        </p:txBody>
      </p:sp>
      <p:sp>
        <p:nvSpPr>
          <p:cNvPr id="32772" name="Text Box 4"/>
          <p:cNvSpPr txBox="1">
            <a:spLocks noChangeArrowheads="1"/>
          </p:cNvSpPr>
          <p:nvPr/>
        </p:nvSpPr>
        <p:spPr bwMode="auto">
          <a:xfrm>
            <a:off x="8667750" y="6491288"/>
            <a:ext cx="2000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b="1">
                <a:solidFill>
                  <a:schemeClr val="tx1"/>
                </a:solidFill>
                <a:latin typeface="Arial" charset="0"/>
                <a:ea typeface="ＭＳ Ｐゴシック" charset="0"/>
                <a:cs typeface="Arial" charset="0"/>
              </a:defRPr>
            </a:lvl1pPr>
            <a:lvl2pPr marL="742950" indent="-285750">
              <a:defRPr sz="2400" b="1">
                <a:solidFill>
                  <a:schemeClr val="tx1"/>
                </a:solidFill>
                <a:latin typeface="Arial" charset="0"/>
                <a:ea typeface="Arial" charset="0"/>
                <a:cs typeface="Arial" charset="0"/>
              </a:defRPr>
            </a:lvl2pPr>
            <a:lvl3pPr marL="1143000" indent="-228600">
              <a:defRPr sz="2400" b="1">
                <a:solidFill>
                  <a:schemeClr val="tx1"/>
                </a:solidFill>
                <a:latin typeface="Arial" charset="0"/>
                <a:ea typeface="Arial" charset="0"/>
                <a:cs typeface="Arial" charset="0"/>
              </a:defRPr>
            </a:lvl3pPr>
            <a:lvl4pPr marL="1600200" indent="-228600">
              <a:defRPr sz="2400" b="1">
                <a:solidFill>
                  <a:schemeClr val="tx1"/>
                </a:solidFill>
                <a:latin typeface="Arial" charset="0"/>
                <a:ea typeface="Arial" charset="0"/>
                <a:cs typeface="Arial" charset="0"/>
              </a:defRPr>
            </a:lvl4pPr>
            <a:lvl5pPr marL="2057400" indent="-228600">
              <a:defRPr sz="2400"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b="1">
                <a:solidFill>
                  <a:schemeClr val="tx1"/>
                </a:solidFill>
                <a:latin typeface="Arial" charset="0"/>
                <a:ea typeface="Arial" charset="0"/>
                <a:cs typeface="Arial" charset="0"/>
              </a:defRPr>
            </a:lvl9pPr>
          </a:lstStyle>
          <a:p>
            <a:pPr fontAlgn="base">
              <a:spcBef>
                <a:spcPct val="0"/>
              </a:spcBef>
              <a:spcAft>
                <a:spcPct val="0"/>
              </a:spcAft>
            </a:pPr>
            <a:r>
              <a:rPr lang="en-US" sz="1800" b="0">
                <a:solidFill>
                  <a:srgbClr val="000000"/>
                </a:solidFill>
              </a:rPr>
              <a:t>Xu, Beihong 1943</a:t>
            </a:r>
          </a:p>
        </p:txBody>
      </p:sp>
      <p:sp>
        <p:nvSpPr>
          <p:cNvPr id="32773" name="Text Box 5"/>
          <p:cNvSpPr txBox="1">
            <a:spLocks noChangeArrowheads="1"/>
          </p:cNvSpPr>
          <p:nvPr/>
        </p:nvSpPr>
        <p:spPr bwMode="auto">
          <a:xfrm>
            <a:off x="1524001" y="6461126"/>
            <a:ext cx="4149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b="1">
                <a:solidFill>
                  <a:schemeClr val="tx1"/>
                </a:solidFill>
                <a:latin typeface="Arial" charset="0"/>
                <a:ea typeface="ＭＳ Ｐゴシック" charset="0"/>
                <a:cs typeface="Arial" charset="0"/>
              </a:defRPr>
            </a:lvl1pPr>
            <a:lvl2pPr marL="742950" indent="-285750">
              <a:defRPr sz="2400" b="1">
                <a:solidFill>
                  <a:schemeClr val="tx1"/>
                </a:solidFill>
                <a:latin typeface="Arial" charset="0"/>
                <a:ea typeface="Arial" charset="0"/>
                <a:cs typeface="Arial" charset="0"/>
              </a:defRPr>
            </a:lvl2pPr>
            <a:lvl3pPr marL="1143000" indent="-228600">
              <a:defRPr sz="2400" b="1">
                <a:solidFill>
                  <a:schemeClr val="tx1"/>
                </a:solidFill>
                <a:latin typeface="Arial" charset="0"/>
                <a:ea typeface="Arial" charset="0"/>
                <a:cs typeface="Arial" charset="0"/>
              </a:defRPr>
            </a:lvl3pPr>
            <a:lvl4pPr marL="1600200" indent="-228600">
              <a:defRPr sz="2400" b="1">
                <a:solidFill>
                  <a:schemeClr val="tx1"/>
                </a:solidFill>
                <a:latin typeface="Arial" charset="0"/>
                <a:ea typeface="Arial" charset="0"/>
                <a:cs typeface="Arial" charset="0"/>
              </a:defRPr>
            </a:lvl4pPr>
            <a:lvl5pPr marL="2057400" indent="-228600">
              <a:defRPr sz="2400"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0" fontAlgn="base" hangingPunct="0">
              <a:spcBef>
                <a:spcPct val="0"/>
              </a:spcBef>
              <a:spcAft>
                <a:spcPct val="0"/>
              </a:spcAft>
            </a:pPr>
            <a:r>
              <a:rPr lang="en-US" sz="2000" b="0">
                <a:solidFill>
                  <a:srgbClr val="FFFFFF"/>
                </a:solidFill>
              </a:rPr>
              <a:t>slide by Fei Fei, Fergus &amp; Torralba </a:t>
            </a:r>
          </a:p>
        </p:txBody>
      </p:sp>
      <p:sp>
        <p:nvSpPr>
          <p:cNvPr id="2" name="Slide Number Placeholder 1"/>
          <p:cNvSpPr>
            <a:spLocks noGrp="1"/>
          </p:cNvSpPr>
          <p:nvPr>
            <p:ph type="sldNum" sz="quarter" idx="12"/>
          </p:nvPr>
        </p:nvSpPr>
        <p:spPr/>
        <p:txBody>
          <a:bodyPr/>
          <a:lstStyle/>
          <a:p>
            <a:fld id="{AD4E86B5-A92D-294E-92AF-8654113B1844}" type="slidenum">
              <a:rPr lang="en-US" smtClean="0"/>
              <a:t>11</a:t>
            </a:fld>
            <a:endParaRPr lang="en-US"/>
          </a:p>
        </p:txBody>
      </p:sp>
    </p:spTree>
    <p:extLst>
      <p:ext uri="{BB962C8B-B14F-4D97-AF65-F5344CB8AC3E}">
        <p14:creationId xmlns:p14="http://schemas.microsoft.com/office/powerpoint/2010/main" val="3035868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33635-80AC-C9C0-5E82-71CD9E32DCC6}"/>
              </a:ext>
            </a:extLst>
          </p:cNvPr>
          <p:cNvSpPr>
            <a:spLocks noGrp="1"/>
          </p:cNvSpPr>
          <p:nvPr>
            <p:ph type="title"/>
          </p:nvPr>
        </p:nvSpPr>
        <p:spPr/>
        <p:txBody>
          <a:bodyPr/>
          <a:lstStyle/>
          <a:p>
            <a:endParaRPr lang="en-PK"/>
          </a:p>
        </p:txBody>
      </p:sp>
      <p:pic>
        <p:nvPicPr>
          <p:cNvPr id="4" name="Picture 3">
            <a:extLst>
              <a:ext uri="{FF2B5EF4-FFF2-40B4-BE49-F238E27FC236}">
                <a16:creationId xmlns:a16="http://schemas.microsoft.com/office/drawing/2014/main" id="{5F4147D1-813E-F541-9001-EC1E9DEB8A2B}"/>
              </a:ext>
            </a:extLst>
          </p:cNvPr>
          <p:cNvPicPr>
            <a:picLocks noChangeAspect="1"/>
          </p:cNvPicPr>
          <p:nvPr/>
        </p:nvPicPr>
        <p:blipFill>
          <a:blip r:embed="rId2"/>
          <a:stretch>
            <a:fillRect/>
          </a:stretch>
        </p:blipFill>
        <p:spPr>
          <a:xfrm>
            <a:off x="2504828" y="1701839"/>
            <a:ext cx="5156059" cy="4724065"/>
          </a:xfrm>
          <a:prstGeom prst="rect">
            <a:avLst/>
          </a:prstGeom>
        </p:spPr>
      </p:pic>
    </p:spTree>
    <p:extLst>
      <p:ext uri="{BB962C8B-B14F-4D97-AF65-F5344CB8AC3E}">
        <p14:creationId xmlns:p14="http://schemas.microsoft.com/office/powerpoint/2010/main" val="4247996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Text Box 3"/>
          <p:cNvSpPr txBox="1">
            <a:spLocks noChangeArrowheads="1"/>
          </p:cNvSpPr>
          <p:nvPr/>
        </p:nvSpPr>
        <p:spPr bwMode="auto">
          <a:xfrm>
            <a:off x="1622426" y="76200"/>
            <a:ext cx="6186309"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b="1">
                <a:solidFill>
                  <a:schemeClr val="tx1"/>
                </a:solidFill>
                <a:latin typeface="Arial" charset="0"/>
                <a:ea typeface="ＭＳ Ｐゴシック" charset="0"/>
                <a:cs typeface="Arial" charset="0"/>
              </a:defRPr>
            </a:lvl1pPr>
            <a:lvl2pPr marL="742950" indent="-285750">
              <a:defRPr sz="2400" b="1">
                <a:solidFill>
                  <a:schemeClr val="tx1"/>
                </a:solidFill>
                <a:latin typeface="Arial" charset="0"/>
                <a:ea typeface="Arial" charset="0"/>
                <a:cs typeface="Arial" charset="0"/>
              </a:defRPr>
            </a:lvl2pPr>
            <a:lvl3pPr marL="1143000" indent="-228600">
              <a:defRPr sz="2400" b="1">
                <a:solidFill>
                  <a:schemeClr val="tx1"/>
                </a:solidFill>
                <a:latin typeface="Arial" charset="0"/>
                <a:ea typeface="Arial" charset="0"/>
                <a:cs typeface="Arial" charset="0"/>
              </a:defRPr>
            </a:lvl3pPr>
            <a:lvl4pPr marL="1600200" indent="-228600">
              <a:defRPr sz="2400" b="1">
                <a:solidFill>
                  <a:schemeClr val="tx1"/>
                </a:solidFill>
                <a:latin typeface="Arial" charset="0"/>
                <a:ea typeface="Arial" charset="0"/>
                <a:cs typeface="Arial" charset="0"/>
              </a:defRPr>
            </a:lvl4pPr>
            <a:lvl5pPr marL="2057400" indent="-228600">
              <a:defRPr sz="2400"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b="1">
                <a:solidFill>
                  <a:schemeClr val="tx1"/>
                </a:solidFill>
                <a:latin typeface="Arial" charset="0"/>
                <a:ea typeface="Arial" charset="0"/>
                <a:cs typeface="Arial" charset="0"/>
              </a:defRPr>
            </a:lvl9pPr>
          </a:lstStyle>
          <a:p>
            <a:pPr fontAlgn="base">
              <a:spcBef>
                <a:spcPct val="0"/>
              </a:spcBef>
              <a:spcAft>
                <a:spcPct val="0"/>
              </a:spcAft>
            </a:pPr>
            <a:r>
              <a:rPr lang="en-US" sz="3200" b="0" dirty="0">
                <a:solidFill>
                  <a:srgbClr val="000000"/>
                </a:solidFill>
              </a:rPr>
              <a:t>Challenges 6: background clutter</a:t>
            </a:r>
          </a:p>
        </p:txBody>
      </p:sp>
      <p:sp>
        <p:nvSpPr>
          <p:cNvPr id="33797" name="Text Box 5"/>
          <p:cNvSpPr txBox="1">
            <a:spLocks noChangeArrowheads="1"/>
          </p:cNvSpPr>
          <p:nvPr/>
        </p:nvSpPr>
        <p:spPr bwMode="auto">
          <a:xfrm>
            <a:off x="6553201" y="6477001"/>
            <a:ext cx="4149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b="1">
                <a:solidFill>
                  <a:schemeClr val="tx1"/>
                </a:solidFill>
                <a:latin typeface="Arial" charset="0"/>
                <a:ea typeface="ＭＳ Ｐゴシック" charset="0"/>
                <a:cs typeface="Arial" charset="0"/>
              </a:defRPr>
            </a:lvl1pPr>
            <a:lvl2pPr marL="742950" indent="-285750">
              <a:defRPr sz="2400" b="1">
                <a:solidFill>
                  <a:schemeClr val="tx1"/>
                </a:solidFill>
                <a:latin typeface="Arial" charset="0"/>
                <a:ea typeface="Arial" charset="0"/>
                <a:cs typeface="Arial" charset="0"/>
              </a:defRPr>
            </a:lvl2pPr>
            <a:lvl3pPr marL="1143000" indent="-228600">
              <a:defRPr sz="2400" b="1">
                <a:solidFill>
                  <a:schemeClr val="tx1"/>
                </a:solidFill>
                <a:latin typeface="Arial" charset="0"/>
                <a:ea typeface="Arial" charset="0"/>
                <a:cs typeface="Arial" charset="0"/>
              </a:defRPr>
            </a:lvl3pPr>
            <a:lvl4pPr marL="1600200" indent="-228600">
              <a:defRPr sz="2400" b="1">
                <a:solidFill>
                  <a:schemeClr val="tx1"/>
                </a:solidFill>
                <a:latin typeface="Arial" charset="0"/>
                <a:ea typeface="Arial" charset="0"/>
                <a:cs typeface="Arial" charset="0"/>
              </a:defRPr>
            </a:lvl4pPr>
            <a:lvl5pPr marL="2057400" indent="-228600">
              <a:defRPr sz="2400"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0" fontAlgn="base" hangingPunct="0">
              <a:spcBef>
                <a:spcPct val="0"/>
              </a:spcBef>
              <a:spcAft>
                <a:spcPct val="0"/>
              </a:spcAft>
            </a:pPr>
            <a:r>
              <a:rPr lang="en-US" sz="2000" b="0">
                <a:solidFill>
                  <a:srgbClr val="FFFFFF"/>
                </a:solidFill>
              </a:rPr>
              <a:t>slide by Fei Fei, Fergus &amp; Torralba </a:t>
            </a:r>
          </a:p>
        </p:txBody>
      </p:sp>
      <p:sp>
        <p:nvSpPr>
          <p:cNvPr id="2" name="Slide Number Placeholder 1"/>
          <p:cNvSpPr>
            <a:spLocks noGrp="1"/>
          </p:cNvSpPr>
          <p:nvPr>
            <p:ph type="sldNum" sz="quarter" idx="12"/>
          </p:nvPr>
        </p:nvSpPr>
        <p:spPr/>
        <p:txBody>
          <a:bodyPr/>
          <a:lstStyle/>
          <a:p>
            <a:fld id="{AD4E86B5-A92D-294E-92AF-8654113B1844}" type="slidenum">
              <a:rPr lang="en-US" smtClean="0"/>
              <a:t>13</a:t>
            </a:fld>
            <a:endParaRPr lang="en-US"/>
          </a:p>
        </p:txBody>
      </p:sp>
      <p:pic>
        <p:nvPicPr>
          <p:cNvPr id="3" name="Picture 2">
            <a:extLst>
              <a:ext uri="{FF2B5EF4-FFF2-40B4-BE49-F238E27FC236}">
                <a16:creationId xmlns:a16="http://schemas.microsoft.com/office/drawing/2014/main" id="{3FA860A3-36CA-8284-3CDE-37B8590303BA}"/>
              </a:ext>
            </a:extLst>
          </p:cNvPr>
          <p:cNvPicPr>
            <a:picLocks noChangeAspect="1"/>
          </p:cNvPicPr>
          <p:nvPr/>
        </p:nvPicPr>
        <p:blipFill>
          <a:blip r:embed="rId2"/>
          <a:stretch>
            <a:fillRect/>
          </a:stretch>
        </p:blipFill>
        <p:spPr>
          <a:xfrm>
            <a:off x="2617470" y="823461"/>
            <a:ext cx="7029450" cy="5265302"/>
          </a:xfrm>
          <a:prstGeom prst="rect">
            <a:avLst/>
          </a:prstGeom>
        </p:spPr>
      </p:pic>
    </p:spTree>
    <p:extLst>
      <p:ext uri="{BB962C8B-B14F-4D97-AF65-F5344CB8AC3E}">
        <p14:creationId xmlns:p14="http://schemas.microsoft.com/office/powerpoint/2010/main" val="34465618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4218D-1FBB-9D88-BA79-C26094F53C09}"/>
              </a:ext>
            </a:extLst>
          </p:cNvPr>
          <p:cNvSpPr>
            <a:spLocks noGrp="1"/>
          </p:cNvSpPr>
          <p:nvPr>
            <p:ph type="title"/>
          </p:nvPr>
        </p:nvSpPr>
        <p:spPr/>
        <p:txBody>
          <a:bodyPr/>
          <a:lstStyle/>
          <a:p>
            <a:endParaRPr lang="en-PK"/>
          </a:p>
        </p:txBody>
      </p:sp>
      <p:pic>
        <p:nvPicPr>
          <p:cNvPr id="4" name="Picture 3">
            <a:extLst>
              <a:ext uri="{FF2B5EF4-FFF2-40B4-BE49-F238E27FC236}">
                <a16:creationId xmlns:a16="http://schemas.microsoft.com/office/drawing/2014/main" id="{9AD6D839-577B-6C3E-201A-28D64FA797A5}"/>
              </a:ext>
            </a:extLst>
          </p:cNvPr>
          <p:cNvPicPr>
            <a:picLocks noChangeAspect="1"/>
          </p:cNvPicPr>
          <p:nvPr/>
        </p:nvPicPr>
        <p:blipFill>
          <a:blip r:embed="rId2"/>
          <a:stretch>
            <a:fillRect/>
          </a:stretch>
        </p:blipFill>
        <p:spPr>
          <a:xfrm>
            <a:off x="3385440" y="1806273"/>
            <a:ext cx="4644881" cy="4471863"/>
          </a:xfrm>
          <a:prstGeom prst="rect">
            <a:avLst/>
          </a:prstGeom>
        </p:spPr>
      </p:pic>
    </p:spTree>
    <p:extLst>
      <p:ext uri="{BB962C8B-B14F-4D97-AF65-F5344CB8AC3E}">
        <p14:creationId xmlns:p14="http://schemas.microsoft.com/office/powerpoint/2010/main" val="2296686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752600" y="152401"/>
            <a:ext cx="8229600" cy="563563"/>
          </a:xfrm>
        </p:spPr>
        <p:txBody>
          <a:bodyPr>
            <a:normAutofit/>
          </a:bodyPr>
          <a:lstStyle/>
          <a:p>
            <a:pPr eaLnBrk="1" hangingPunct="1"/>
            <a:r>
              <a:rPr lang="en-US" sz="3200">
                <a:latin typeface="Arial" charset="0"/>
                <a:cs typeface="Arial" charset="0"/>
              </a:rPr>
              <a:t>Challenges 7: object intra-class variation</a:t>
            </a:r>
          </a:p>
        </p:txBody>
      </p:sp>
      <p:pic>
        <p:nvPicPr>
          <p:cNvPr id="34819" name="Picture 3" descr="chair"/>
          <p:cNvPicPr>
            <a:picLocks noChangeAspect="1" noChangeArrowheads="1"/>
          </p:cNvPicPr>
          <p:nvPr/>
        </p:nvPicPr>
        <p:blipFill>
          <a:blip r:embed="rId2">
            <a:extLst>
              <a:ext uri="{28A0092B-C50C-407E-A947-70E740481C1C}">
                <a14:useLocalDpi xmlns:a14="http://schemas.microsoft.com/office/drawing/2010/main" val="0"/>
              </a:ext>
            </a:extLst>
          </a:blip>
          <a:srcRect l="8571" t="3438" r="8571"/>
          <a:stretch>
            <a:fillRect/>
          </a:stretch>
        </p:blipFill>
        <p:spPr bwMode="auto">
          <a:xfrm>
            <a:off x="4724400" y="1447801"/>
            <a:ext cx="2286000" cy="221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0" name="Picture 4" descr="chair"/>
          <p:cNvPicPr>
            <a:picLocks noChangeAspect="1" noChangeArrowheads="1"/>
          </p:cNvPicPr>
          <p:nvPr/>
        </p:nvPicPr>
        <p:blipFill>
          <a:blip r:embed="rId3">
            <a:extLst>
              <a:ext uri="{28A0092B-C50C-407E-A947-70E740481C1C}">
                <a14:useLocalDpi xmlns:a14="http://schemas.microsoft.com/office/drawing/2010/main" val="0"/>
              </a:ext>
            </a:extLst>
          </a:blip>
          <a:srcRect t="10989" b="9891"/>
          <a:stretch>
            <a:fillRect/>
          </a:stretch>
        </p:blipFill>
        <p:spPr bwMode="auto">
          <a:xfrm>
            <a:off x="2057400" y="4106863"/>
            <a:ext cx="18542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5" descr="splash-chai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2801" y="1219200"/>
            <a:ext cx="3286125"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6" descr="eamesloungechai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1219201"/>
            <a:ext cx="2241550"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7" descr="Wagner in Leisur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9600" y="4411663"/>
            <a:ext cx="3200400"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8" descr="Bertoi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24800" y="3962401"/>
            <a:ext cx="2590800" cy="250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5" name="Text Box 9"/>
          <p:cNvSpPr txBox="1">
            <a:spLocks noChangeArrowheads="1"/>
          </p:cNvSpPr>
          <p:nvPr/>
        </p:nvSpPr>
        <p:spPr bwMode="auto">
          <a:xfrm>
            <a:off x="6553201" y="6477001"/>
            <a:ext cx="4164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b="1">
                <a:solidFill>
                  <a:schemeClr val="tx1"/>
                </a:solidFill>
                <a:latin typeface="Arial" charset="0"/>
                <a:ea typeface="ＭＳ Ｐゴシック" charset="0"/>
                <a:cs typeface="Arial" charset="0"/>
              </a:defRPr>
            </a:lvl1pPr>
            <a:lvl2pPr marL="742950" indent="-285750">
              <a:defRPr sz="2400" b="1">
                <a:solidFill>
                  <a:schemeClr val="tx1"/>
                </a:solidFill>
                <a:latin typeface="Arial" charset="0"/>
                <a:ea typeface="Arial" charset="0"/>
                <a:cs typeface="Arial" charset="0"/>
              </a:defRPr>
            </a:lvl2pPr>
            <a:lvl3pPr marL="1143000" indent="-228600">
              <a:defRPr sz="2400" b="1">
                <a:solidFill>
                  <a:schemeClr val="tx1"/>
                </a:solidFill>
                <a:latin typeface="Arial" charset="0"/>
                <a:ea typeface="Arial" charset="0"/>
                <a:cs typeface="Arial" charset="0"/>
              </a:defRPr>
            </a:lvl3pPr>
            <a:lvl4pPr marL="1600200" indent="-228600">
              <a:defRPr sz="2400" b="1">
                <a:solidFill>
                  <a:schemeClr val="tx1"/>
                </a:solidFill>
                <a:latin typeface="Arial" charset="0"/>
                <a:ea typeface="Arial" charset="0"/>
                <a:cs typeface="Arial" charset="0"/>
              </a:defRPr>
            </a:lvl4pPr>
            <a:lvl5pPr marL="2057400" indent="-228600">
              <a:defRPr sz="2400"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0" fontAlgn="base" hangingPunct="0">
              <a:spcBef>
                <a:spcPct val="0"/>
              </a:spcBef>
              <a:spcAft>
                <a:spcPct val="0"/>
              </a:spcAft>
            </a:pPr>
            <a:r>
              <a:rPr lang="en-US" sz="2000" b="0">
                <a:solidFill>
                  <a:srgbClr val="000000"/>
                </a:solidFill>
              </a:rPr>
              <a:t>slide by Fei-Fei, Fergus &amp; Torralba </a:t>
            </a:r>
          </a:p>
        </p:txBody>
      </p:sp>
      <p:sp>
        <p:nvSpPr>
          <p:cNvPr id="2" name="Slide Number Placeholder 1"/>
          <p:cNvSpPr>
            <a:spLocks noGrp="1"/>
          </p:cNvSpPr>
          <p:nvPr>
            <p:ph type="sldNum" sz="quarter" idx="12"/>
          </p:nvPr>
        </p:nvSpPr>
        <p:spPr/>
        <p:txBody>
          <a:bodyPr/>
          <a:lstStyle/>
          <a:p>
            <a:fld id="{AD4E86B5-A92D-294E-92AF-8654113B1844}" type="slidenum">
              <a:rPr lang="en-US" smtClean="0"/>
              <a:t>15</a:t>
            </a:fld>
            <a:endParaRPr lang="en-US"/>
          </a:p>
        </p:txBody>
      </p:sp>
    </p:spTree>
    <p:extLst>
      <p:ext uri="{BB962C8B-B14F-4D97-AF65-F5344CB8AC3E}">
        <p14:creationId xmlns:p14="http://schemas.microsoft.com/office/powerpoint/2010/main" val="3741865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0706" name="Group 2"/>
          <p:cNvGrpSpPr>
            <a:grpSpLocks/>
          </p:cNvGrpSpPr>
          <p:nvPr/>
        </p:nvGrpSpPr>
        <p:grpSpPr bwMode="auto">
          <a:xfrm>
            <a:off x="4343400" y="762000"/>
            <a:ext cx="5715000" cy="5715000"/>
            <a:chOff x="1776" y="384"/>
            <a:chExt cx="3600" cy="3600"/>
          </a:xfrm>
        </p:grpSpPr>
        <p:graphicFrame>
          <p:nvGraphicFramePr>
            <p:cNvPr id="35846" name="Object 3"/>
            <p:cNvGraphicFramePr>
              <a:graphicFrameLocks noChangeAspect="1"/>
            </p:cNvGraphicFramePr>
            <p:nvPr/>
          </p:nvGraphicFramePr>
          <p:xfrm>
            <a:off x="1776" y="2256"/>
            <a:ext cx="1728" cy="1728"/>
          </p:xfrm>
          <a:graphic>
            <a:graphicData uri="http://schemas.openxmlformats.org/presentationml/2006/ole">
              <mc:AlternateContent xmlns:mc="http://schemas.openxmlformats.org/markup-compatibility/2006">
                <mc:Choice xmlns:v="urn:schemas-microsoft-com:vml" Requires="v">
                  <p:oleObj name="Image File" r:id="rId3" imgW="3251200" imgH="3251200" progId="DellImageExpertImage">
                    <p:embed/>
                  </p:oleObj>
                </mc:Choice>
                <mc:Fallback>
                  <p:oleObj name="Image File" r:id="rId3" imgW="3251200" imgH="3251200" progId="DellImageExpertImage">
                    <p:embed/>
                    <p:pic>
                      <p:nvPicPr>
                        <p:cNvPr id="3584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6" y="2256"/>
                          <a:ext cx="1728" cy="1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5847" name="Object 4"/>
            <p:cNvGraphicFramePr>
              <a:graphicFrameLocks noChangeAspect="1"/>
            </p:cNvGraphicFramePr>
            <p:nvPr/>
          </p:nvGraphicFramePr>
          <p:xfrm>
            <a:off x="1776" y="384"/>
            <a:ext cx="1728" cy="1728"/>
          </p:xfrm>
          <a:graphic>
            <a:graphicData uri="http://schemas.openxmlformats.org/presentationml/2006/ole">
              <mc:AlternateContent xmlns:mc="http://schemas.openxmlformats.org/markup-compatibility/2006">
                <mc:Choice xmlns:v="urn:schemas-microsoft-com:vml" Requires="v">
                  <p:oleObj name="Image File" r:id="rId5" imgW="3251200" imgH="3251200" progId="DellImageExpertImage">
                    <p:embed/>
                  </p:oleObj>
                </mc:Choice>
                <mc:Fallback>
                  <p:oleObj name="Image File" r:id="rId5" imgW="3251200" imgH="3251200" progId="DellImageExpertImage">
                    <p:embed/>
                    <p:pic>
                      <p:nvPicPr>
                        <p:cNvPr id="35847"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6" y="384"/>
                          <a:ext cx="1728" cy="1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5848" name="Object 5"/>
            <p:cNvGraphicFramePr>
              <a:graphicFrameLocks noChangeAspect="1"/>
            </p:cNvGraphicFramePr>
            <p:nvPr/>
          </p:nvGraphicFramePr>
          <p:xfrm>
            <a:off x="3648" y="2256"/>
            <a:ext cx="1728" cy="1728"/>
          </p:xfrm>
          <a:graphic>
            <a:graphicData uri="http://schemas.openxmlformats.org/presentationml/2006/ole">
              <mc:AlternateContent xmlns:mc="http://schemas.openxmlformats.org/markup-compatibility/2006">
                <mc:Choice xmlns:v="urn:schemas-microsoft-com:vml" Requires="v">
                  <p:oleObj name="Image" r:id="rId7" imgW="3250794" imgH="3250794" progId="Photoshop.Image.7">
                    <p:embed/>
                  </p:oleObj>
                </mc:Choice>
                <mc:Fallback>
                  <p:oleObj name="Image" r:id="rId7" imgW="3250794" imgH="3250794" progId="Photoshop.Image.7">
                    <p:embed/>
                    <p:pic>
                      <p:nvPicPr>
                        <p:cNvPr id="35848"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48" y="2256"/>
                          <a:ext cx="1728" cy="1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5849" name="Object 6"/>
            <p:cNvGraphicFramePr>
              <a:graphicFrameLocks noChangeAspect="1"/>
            </p:cNvGraphicFramePr>
            <p:nvPr/>
          </p:nvGraphicFramePr>
          <p:xfrm>
            <a:off x="3648" y="384"/>
            <a:ext cx="1728" cy="1728"/>
          </p:xfrm>
          <a:graphic>
            <a:graphicData uri="http://schemas.openxmlformats.org/presentationml/2006/ole">
              <mc:AlternateContent xmlns:mc="http://schemas.openxmlformats.org/markup-compatibility/2006">
                <mc:Choice xmlns:v="urn:schemas-microsoft-com:vml" Requires="v">
                  <p:oleObj name="Image" r:id="rId9" imgW="3250794" imgH="3250794" progId="Photoshop.Image.7">
                    <p:embed/>
                  </p:oleObj>
                </mc:Choice>
                <mc:Fallback>
                  <p:oleObj name="Image" r:id="rId9" imgW="3250794" imgH="3250794" progId="Photoshop.Image.7">
                    <p:embed/>
                    <p:pic>
                      <p:nvPicPr>
                        <p:cNvPr id="35849"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48" y="384"/>
                          <a:ext cx="1728" cy="1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5850" name="Oval 7"/>
            <p:cNvSpPr>
              <a:spLocks noChangeArrowheads="1"/>
            </p:cNvSpPr>
            <p:nvPr/>
          </p:nvSpPr>
          <p:spPr bwMode="auto">
            <a:xfrm>
              <a:off x="2304" y="1728"/>
              <a:ext cx="480" cy="480"/>
            </a:xfrm>
            <a:prstGeom prst="ellipse">
              <a:avLst/>
            </a:prstGeom>
            <a:noFill/>
            <a:ln w="28575">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lang="en-US" sz="2400" b="1">
                <a:solidFill>
                  <a:srgbClr val="000000"/>
                </a:solidFill>
                <a:latin typeface="Arial" charset="0"/>
                <a:ea typeface="ＭＳ Ｐゴシック" charset="0"/>
                <a:cs typeface="Arial" charset="0"/>
              </a:endParaRPr>
            </a:p>
          </p:txBody>
        </p:sp>
        <p:sp>
          <p:nvSpPr>
            <p:cNvPr id="35851" name="Oval 8"/>
            <p:cNvSpPr>
              <a:spLocks noChangeArrowheads="1"/>
            </p:cNvSpPr>
            <p:nvPr/>
          </p:nvSpPr>
          <p:spPr bwMode="auto">
            <a:xfrm>
              <a:off x="2688" y="1536"/>
              <a:ext cx="480" cy="480"/>
            </a:xfrm>
            <a:prstGeom prst="ellipse">
              <a:avLst/>
            </a:prstGeom>
            <a:noFill/>
            <a:ln w="28575">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lang="en-US" sz="2400" b="1">
                <a:solidFill>
                  <a:srgbClr val="000000"/>
                </a:solidFill>
                <a:latin typeface="Arial" charset="0"/>
                <a:ea typeface="ＭＳ Ｐゴシック" charset="0"/>
                <a:cs typeface="Arial" charset="0"/>
              </a:endParaRPr>
            </a:p>
          </p:txBody>
        </p:sp>
        <p:sp>
          <p:nvSpPr>
            <p:cNvPr id="35852" name="Oval 9"/>
            <p:cNvSpPr>
              <a:spLocks noChangeArrowheads="1"/>
            </p:cNvSpPr>
            <p:nvPr/>
          </p:nvSpPr>
          <p:spPr bwMode="auto">
            <a:xfrm>
              <a:off x="3888" y="672"/>
              <a:ext cx="480" cy="480"/>
            </a:xfrm>
            <a:prstGeom prst="ellipse">
              <a:avLst/>
            </a:prstGeom>
            <a:noFill/>
            <a:ln w="28575">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lang="en-US" sz="2400" b="1">
                <a:solidFill>
                  <a:srgbClr val="000000"/>
                </a:solidFill>
                <a:latin typeface="Arial" charset="0"/>
                <a:ea typeface="ＭＳ Ｐゴシック" charset="0"/>
                <a:cs typeface="Arial" charset="0"/>
              </a:endParaRPr>
            </a:p>
          </p:txBody>
        </p:sp>
        <p:sp>
          <p:nvSpPr>
            <p:cNvPr id="35853" name="Oval 10"/>
            <p:cNvSpPr>
              <a:spLocks noChangeArrowheads="1"/>
            </p:cNvSpPr>
            <p:nvPr/>
          </p:nvSpPr>
          <p:spPr bwMode="auto">
            <a:xfrm>
              <a:off x="1872" y="3168"/>
              <a:ext cx="480" cy="480"/>
            </a:xfrm>
            <a:prstGeom prst="ellipse">
              <a:avLst/>
            </a:prstGeom>
            <a:noFill/>
            <a:ln w="28575">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lang="en-US" sz="2400" b="1">
                <a:solidFill>
                  <a:srgbClr val="000000"/>
                </a:solidFill>
                <a:latin typeface="Arial" charset="0"/>
                <a:ea typeface="ＭＳ Ｐゴシック" charset="0"/>
                <a:cs typeface="Arial" charset="0"/>
              </a:endParaRPr>
            </a:p>
          </p:txBody>
        </p:sp>
        <p:sp>
          <p:nvSpPr>
            <p:cNvPr id="35854" name="Oval 11"/>
            <p:cNvSpPr>
              <a:spLocks noChangeArrowheads="1"/>
            </p:cNvSpPr>
            <p:nvPr/>
          </p:nvSpPr>
          <p:spPr bwMode="auto">
            <a:xfrm>
              <a:off x="2640" y="3360"/>
              <a:ext cx="480" cy="480"/>
            </a:xfrm>
            <a:prstGeom prst="ellipse">
              <a:avLst/>
            </a:prstGeom>
            <a:noFill/>
            <a:ln w="28575">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lang="en-US" sz="2400" b="1">
                <a:solidFill>
                  <a:srgbClr val="000000"/>
                </a:solidFill>
                <a:latin typeface="Arial" charset="0"/>
                <a:ea typeface="ＭＳ Ｐゴシック" charset="0"/>
                <a:cs typeface="Arial" charset="0"/>
              </a:endParaRPr>
            </a:p>
          </p:txBody>
        </p:sp>
        <p:sp>
          <p:nvSpPr>
            <p:cNvPr id="35855" name="Oval 12"/>
            <p:cNvSpPr>
              <a:spLocks noChangeArrowheads="1"/>
            </p:cNvSpPr>
            <p:nvPr/>
          </p:nvSpPr>
          <p:spPr bwMode="auto">
            <a:xfrm>
              <a:off x="2736" y="2880"/>
              <a:ext cx="480" cy="480"/>
            </a:xfrm>
            <a:prstGeom prst="ellipse">
              <a:avLst/>
            </a:prstGeom>
            <a:noFill/>
            <a:ln w="28575">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lang="en-US" sz="2400" b="1">
                <a:solidFill>
                  <a:srgbClr val="000000"/>
                </a:solidFill>
                <a:latin typeface="Arial" charset="0"/>
                <a:ea typeface="ＭＳ Ｐゴシック" charset="0"/>
                <a:cs typeface="Arial" charset="0"/>
              </a:endParaRPr>
            </a:p>
          </p:txBody>
        </p:sp>
        <p:sp>
          <p:nvSpPr>
            <p:cNvPr id="35856" name="Oval 13"/>
            <p:cNvSpPr>
              <a:spLocks noChangeArrowheads="1"/>
            </p:cNvSpPr>
            <p:nvPr/>
          </p:nvSpPr>
          <p:spPr bwMode="auto">
            <a:xfrm>
              <a:off x="3792" y="3504"/>
              <a:ext cx="480" cy="480"/>
            </a:xfrm>
            <a:prstGeom prst="ellipse">
              <a:avLst/>
            </a:prstGeom>
            <a:noFill/>
            <a:ln w="28575">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lang="en-US" sz="2400" b="1">
                <a:solidFill>
                  <a:srgbClr val="000000"/>
                </a:solidFill>
                <a:latin typeface="Arial" charset="0"/>
                <a:ea typeface="ＭＳ Ｐゴシック" charset="0"/>
                <a:cs typeface="Arial" charset="0"/>
              </a:endParaRPr>
            </a:p>
          </p:txBody>
        </p:sp>
        <p:sp>
          <p:nvSpPr>
            <p:cNvPr id="35857" name="Oval 14"/>
            <p:cNvSpPr>
              <a:spLocks noChangeArrowheads="1"/>
            </p:cNvSpPr>
            <p:nvPr/>
          </p:nvSpPr>
          <p:spPr bwMode="auto">
            <a:xfrm>
              <a:off x="4224" y="3504"/>
              <a:ext cx="480" cy="480"/>
            </a:xfrm>
            <a:prstGeom prst="ellipse">
              <a:avLst/>
            </a:prstGeom>
            <a:noFill/>
            <a:ln w="28575">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pPr>
              <a:endParaRPr lang="en-US" sz="2400" b="1">
                <a:solidFill>
                  <a:srgbClr val="000000"/>
                </a:solidFill>
                <a:latin typeface="Arial" charset="0"/>
                <a:ea typeface="ＭＳ Ｐゴシック" charset="0"/>
                <a:cs typeface="Arial" charset="0"/>
              </a:endParaRPr>
            </a:p>
          </p:txBody>
        </p:sp>
      </p:grpSp>
      <p:graphicFrame>
        <p:nvGraphicFramePr>
          <p:cNvPr id="35843" name="Object 15"/>
          <p:cNvGraphicFramePr>
            <a:graphicFrameLocks noChangeAspect="1"/>
          </p:cNvGraphicFramePr>
          <p:nvPr/>
        </p:nvGraphicFramePr>
        <p:xfrm>
          <a:off x="2590800" y="3200401"/>
          <a:ext cx="757238" cy="473075"/>
        </p:xfrm>
        <a:graphic>
          <a:graphicData uri="http://schemas.openxmlformats.org/presentationml/2006/ole">
            <mc:AlternateContent xmlns:mc="http://schemas.openxmlformats.org/markup-compatibility/2006">
              <mc:Choice xmlns:v="urn:schemas-microsoft-com:vml" Requires="v">
                <p:oleObj name="Image File" r:id="rId11" imgW="3251200" imgH="3251200" progId="DellImageExpertImage">
                  <p:embed/>
                </p:oleObj>
              </mc:Choice>
              <mc:Fallback>
                <p:oleObj name="Image File" r:id="rId11" imgW="3251200" imgH="3251200" progId="DellImageExpertImage">
                  <p:embed/>
                  <p:pic>
                    <p:nvPicPr>
                      <p:cNvPr id="35843" name="Object 15"/>
                      <p:cNvPicPr>
                        <a:picLocks noChangeAspect="1" noChangeArrowheads="1"/>
                      </p:cNvPicPr>
                      <p:nvPr/>
                    </p:nvPicPr>
                    <p:blipFill>
                      <a:blip r:embed="rId6">
                        <a:extLst>
                          <a:ext uri="{28A0092B-C50C-407E-A947-70E740481C1C}">
                            <a14:useLocalDpi xmlns:a14="http://schemas.microsoft.com/office/drawing/2010/main" val="0"/>
                          </a:ext>
                        </a:extLst>
                      </a:blip>
                      <a:srcRect l="31035" t="82759" r="41379"/>
                      <a:stretch>
                        <a:fillRect/>
                      </a:stretch>
                    </p:blipFill>
                    <p:spPr bwMode="auto">
                      <a:xfrm>
                        <a:off x="2590800" y="3200401"/>
                        <a:ext cx="757238"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5844" name="Rectangle 17"/>
          <p:cNvSpPr>
            <a:spLocks noGrp="1" noChangeArrowheads="1"/>
          </p:cNvSpPr>
          <p:nvPr>
            <p:ph type="title"/>
          </p:nvPr>
        </p:nvSpPr>
        <p:spPr>
          <a:xfrm>
            <a:off x="1752600" y="152401"/>
            <a:ext cx="8229600" cy="563563"/>
          </a:xfrm>
          <a:noFill/>
        </p:spPr>
        <p:txBody>
          <a:bodyPr>
            <a:normAutofit/>
          </a:bodyPr>
          <a:lstStyle/>
          <a:p>
            <a:pPr eaLnBrk="1" hangingPunct="1"/>
            <a:r>
              <a:rPr lang="en-US" sz="3200">
                <a:latin typeface="Arial" charset="0"/>
                <a:cs typeface="Arial" charset="0"/>
              </a:rPr>
              <a:t>Challenges 8:  local ambiguity</a:t>
            </a:r>
          </a:p>
        </p:txBody>
      </p:sp>
      <p:sp>
        <p:nvSpPr>
          <p:cNvPr id="35845" name="Text Box 18"/>
          <p:cNvSpPr txBox="1">
            <a:spLocks noChangeArrowheads="1"/>
          </p:cNvSpPr>
          <p:nvPr/>
        </p:nvSpPr>
        <p:spPr bwMode="auto">
          <a:xfrm>
            <a:off x="6553201" y="6477001"/>
            <a:ext cx="4164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b="1">
                <a:solidFill>
                  <a:schemeClr val="tx1"/>
                </a:solidFill>
                <a:latin typeface="Arial" charset="0"/>
                <a:ea typeface="ＭＳ Ｐゴシック" charset="0"/>
                <a:cs typeface="Arial" charset="0"/>
              </a:defRPr>
            </a:lvl1pPr>
            <a:lvl2pPr marL="742950" indent="-285750">
              <a:defRPr sz="2400" b="1">
                <a:solidFill>
                  <a:schemeClr val="tx1"/>
                </a:solidFill>
                <a:latin typeface="Arial" charset="0"/>
                <a:ea typeface="Arial" charset="0"/>
                <a:cs typeface="Arial" charset="0"/>
              </a:defRPr>
            </a:lvl2pPr>
            <a:lvl3pPr marL="1143000" indent="-228600">
              <a:defRPr sz="2400" b="1">
                <a:solidFill>
                  <a:schemeClr val="tx1"/>
                </a:solidFill>
                <a:latin typeface="Arial" charset="0"/>
                <a:ea typeface="Arial" charset="0"/>
                <a:cs typeface="Arial" charset="0"/>
              </a:defRPr>
            </a:lvl3pPr>
            <a:lvl4pPr marL="1600200" indent="-228600">
              <a:defRPr sz="2400" b="1">
                <a:solidFill>
                  <a:schemeClr val="tx1"/>
                </a:solidFill>
                <a:latin typeface="Arial" charset="0"/>
                <a:ea typeface="Arial" charset="0"/>
                <a:cs typeface="Arial" charset="0"/>
              </a:defRPr>
            </a:lvl4pPr>
            <a:lvl5pPr marL="2057400" indent="-228600">
              <a:defRPr sz="2400"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0" fontAlgn="base" hangingPunct="0">
              <a:spcBef>
                <a:spcPct val="0"/>
              </a:spcBef>
              <a:spcAft>
                <a:spcPct val="0"/>
              </a:spcAft>
            </a:pPr>
            <a:r>
              <a:rPr lang="en-US" sz="2000" b="0">
                <a:solidFill>
                  <a:srgbClr val="000000"/>
                </a:solidFill>
              </a:rPr>
              <a:t>slide by Fei-Fei, Fergus &amp; Torralba </a:t>
            </a:r>
          </a:p>
        </p:txBody>
      </p:sp>
      <p:sp>
        <p:nvSpPr>
          <p:cNvPr id="2" name="Slide Number Placeholder 1"/>
          <p:cNvSpPr>
            <a:spLocks noGrp="1"/>
          </p:cNvSpPr>
          <p:nvPr>
            <p:ph type="sldNum" sz="quarter" idx="12"/>
          </p:nvPr>
        </p:nvSpPr>
        <p:spPr/>
        <p:txBody>
          <a:bodyPr/>
          <a:lstStyle/>
          <a:p>
            <a:fld id="{AD4E86B5-A92D-294E-92AF-8654113B1844}" type="slidenum">
              <a:rPr lang="en-US" smtClean="0"/>
              <a:t>16</a:t>
            </a:fld>
            <a:endParaRPr lang="en-US"/>
          </a:p>
        </p:txBody>
      </p:sp>
    </p:spTree>
    <p:extLst>
      <p:ext uri="{BB962C8B-B14F-4D97-AF65-F5344CB8AC3E}">
        <p14:creationId xmlns:p14="http://schemas.microsoft.com/office/powerpoint/2010/main" val="30248435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07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title"/>
          </p:nvPr>
        </p:nvSpPr>
        <p:spPr>
          <a:xfrm>
            <a:off x="1981200" y="-152400"/>
            <a:ext cx="8229600" cy="1143000"/>
          </a:xfrm>
          <a:noFill/>
        </p:spPr>
        <p:txBody>
          <a:bodyPr/>
          <a:lstStyle/>
          <a:p>
            <a:pPr eaLnBrk="1" hangingPunct="1"/>
            <a:r>
              <a:rPr lang="en-US" sz="3200">
                <a:latin typeface="Arial" charset="0"/>
                <a:cs typeface="Arial" charset="0"/>
              </a:rPr>
              <a:t>Challenges 9:  the world behind the image   </a:t>
            </a:r>
          </a:p>
        </p:txBody>
      </p:sp>
      <p:sp>
        <p:nvSpPr>
          <p:cNvPr id="4" name="TextBox 3"/>
          <p:cNvSpPr txBox="1"/>
          <p:nvPr/>
        </p:nvSpPr>
        <p:spPr>
          <a:xfrm>
            <a:off x="8240890" y="6520897"/>
            <a:ext cx="2427111" cy="307777"/>
          </a:xfrm>
          <a:prstGeom prst="rect">
            <a:avLst/>
          </a:prstGeom>
          <a:noFill/>
        </p:spPr>
        <p:txBody>
          <a:bodyPr wrap="square" rtlCol="0">
            <a:spAutoFit/>
          </a:bodyPr>
          <a:lstStyle/>
          <a:p>
            <a:r>
              <a:rPr lang="en-US" sz="1400" dirty="0">
                <a:solidFill>
                  <a:schemeClr val="bg1">
                    <a:lumMod val="65000"/>
                  </a:schemeClr>
                </a:solidFill>
              </a:rPr>
              <a:t>Slide Credit: </a:t>
            </a:r>
            <a:r>
              <a:rPr lang="en-US" sz="1400" dirty="0" err="1">
                <a:solidFill>
                  <a:schemeClr val="bg1">
                    <a:lumMod val="65000"/>
                  </a:schemeClr>
                </a:solidFill>
              </a:rPr>
              <a:t>Alyosha</a:t>
            </a:r>
            <a:r>
              <a:rPr lang="en-US" sz="1400" dirty="0">
                <a:solidFill>
                  <a:schemeClr val="bg1">
                    <a:lumMod val="65000"/>
                  </a:schemeClr>
                </a:solidFill>
              </a:rPr>
              <a:t> </a:t>
            </a:r>
            <a:r>
              <a:rPr lang="en-US" sz="1400" dirty="0" err="1">
                <a:solidFill>
                  <a:schemeClr val="bg1">
                    <a:lumMod val="65000"/>
                  </a:schemeClr>
                </a:solidFill>
              </a:rPr>
              <a:t>Efros</a:t>
            </a:r>
            <a:endParaRPr lang="en-US" sz="1400" dirty="0">
              <a:solidFill>
                <a:schemeClr val="bg1">
                  <a:lumMod val="65000"/>
                </a:schemeClr>
              </a:solidFill>
            </a:endParaRPr>
          </a:p>
        </p:txBody>
      </p:sp>
      <p:pic>
        <p:nvPicPr>
          <p:cNvPr id="3" name="Content Placeholder 2" descr="amtrak.gif"/>
          <p:cNvPicPr>
            <a:picLocks noGrp="1" noChangeAspect="1"/>
          </p:cNvPicPr>
          <p:nvPr>
            <p:ph idx="1"/>
          </p:nvPr>
        </p:nvPicPr>
        <p:blipFill>
          <a:blip r:embed="rId3">
            <a:extLst>
              <a:ext uri="{28A0092B-C50C-407E-A947-70E740481C1C}">
                <a14:useLocalDpi xmlns:a14="http://schemas.microsoft.com/office/drawing/2010/main" val="0"/>
              </a:ext>
            </a:extLst>
          </a:blip>
          <a:srcRect l="156" r="156"/>
          <a:stretch>
            <a:fillRect/>
          </a:stretch>
        </p:blipFill>
        <p:spPr/>
      </p:pic>
      <p:pic>
        <p:nvPicPr>
          <p:cNvPr id="5" name="Picture 4" descr="Amtrak5.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1200" y="1463719"/>
            <a:ext cx="8229600" cy="5956372"/>
          </a:xfrm>
          <a:prstGeom prst="rect">
            <a:avLst/>
          </a:prstGeom>
        </p:spPr>
      </p:pic>
      <p:sp>
        <p:nvSpPr>
          <p:cNvPr id="2" name="Slide Number Placeholder 1"/>
          <p:cNvSpPr>
            <a:spLocks noGrp="1"/>
          </p:cNvSpPr>
          <p:nvPr>
            <p:ph type="sldNum" sz="quarter" idx="12"/>
          </p:nvPr>
        </p:nvSpPr>
        <p:spPr/>
        <p:txBody>
          <a:bodyPr/>
          <a:lstStyle/>
          <a:p>
            <a:fld id="{AD4E86B5-A92D-294E-92AF-8654113B1844}" type="slidenum">
              <a:rPr lang="en-US" smtClean="0"/>
              <a:t>17</a:t>
            </a:fld>
            <a:endParaRPr lang="en-US"/>
          </a:p>
        </p:txBody>
      </p:sp>
    </p:spTree>
    <p:extLst>
      <p:ext uri="{BB962C8B-B14F-4D97-AF65-F5344CB8AC3E}">
        <p14:creationId xmlns:p14="http://schemas.microsoft.com/office/powerpoint/2010/main" val="298705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52149-C6CB-4D36-199D-CC86FB862D62}"/>
              </a:ext>
            </a:extLst>
          </p:cNvPr>
          <p:cNvSpPr>
            <a:spLocks noGrp="1"/>
          </p:cNvSpPr>
          <p:nvPr>
            <p:ph type="title"/>
          </p:nvPr>
        </p:nvSpPr>
        <p:spPr/>
        <p:txBody>
          <a:bodyPr/>
          <a:lstStyle/>
          <a:p>
            <a:r>
              <a:rPr lang="en-US" dirty="0"/>
              <a:t>The Challenges</a:t>
            </a:r>
            <a:endParaRPr lang="en-PK" dirty="0"/>
          </a:p>
        </p:txBody>
      </p:sp>
      <p:sp>
        <p:nvSpPr>
          <p:cNvPr id="3" name="Content Placeholder 2">
            <a:extLst>
              <a:ext uri="{FF2B5EF4-FFF2-40B4-BE49-F238E27FC236}">
                <a16:creationId xmlns:a16="http://schemas.microsoft.com/office/drawing/2014/main" id="{7F174486-4463-0160-F9D6-9504C774D7F0}"/>
              </a:ext>
            </a:extLst>
          </p:cNvPr>
          <p:cNvSpPr>
            <a:spLocks noGrp="1"/>
          </p:cNvSpPr>
          <p:nvPr>
            <p:ph idx="1"/>
          </p:nvPr>
        </p:nvSpPr>
        <p:spPr/>
        <p:txBody>
          <a:bodyPr>
            <a:normAutofit fontScale="77500" lnSpcReduction="20000"/>
          </a:bodyPr>
          <a:lstStyle/>
          <a:p>
            <a:pPr algn="l">
              <a:buFont typeface="Arial" panose="020B0604020202020204" pitchFamily="34" charset="0"/>
              <a:buChar char="•"/>
            </a:pPr>
            <a:r>
              <a:rPr lang="en-US" b="1" i="0" dirty="0">
                <a:solidFill>
                  <a:srgbClr val="252525"/>
                </a:solidFill>
                <a:effectLst/>
                <a:latin typeface="Gentium Basic"/>
              </a:rPr>
              <a:t>Viewpoint variation</a:t>
            </a:r>
            <a:r>
              <a:rPr lang="en-US" b="0" i="0" dirty="0">
                <a:solidFill>
                  <a:srgbClr val="252525"/>
                </a:solidFill>
                <a:effectLst/>
                <a:latin typeface="Gentium Basic"/>
              </a:rPr>
              <a:t>. A single instance of an object can be oriented in many ways </a:t>
            </a:r>
            <a:r>
              <a:rPr lang="en-US" b="0" i="0" u="sng" dirty="0">
                <a:solidFill>
                  <a:srgbClr val="252525"/>
                </a:solidFill>
                <a:effectLst/>
                <a:latin typeface="Gentium Basic"/>
              </a:rPr>
              <a:t>with respect to the camera</a:t>
            </a:r>
            <a:r>
              <a:rPr lang="en-US" b="0" i="0" dirty="0">
                <a:solidFill>
                  <a:srgbClr val="252525"/>
                </a:solidFill>
                <a:effectLst/>
                <a:latin typeface="Gentium Basic"/>
              </a:rPr>
              <a:t>.</a:t>
            </a:r>
          </a:p>
          <a:p>
            <a:pPr algn="l">
              <a:buFont typeface="Arial" panose="020B0604020202020204" pitchFamily="34" charset="0"/>
              <a:buChar char="•"/>
            </a:pPr>
            <a:r>
              <a:rPr lang="en-US" b="1" i="0" dirty="0">
                <a:solidFill>
                  <a:srgbClr val="252525"/>
                </a:solidFill>
                <a:effectLst/>
                <a:latin typeface="Gentium Basic"/>
              </a:rPr>
              <a:t>Scale variation</a:t>
            </a:r>
            <a:r>
              <a:rPr lang="en-US" b="0" i="0" dirty="0">
                <a:solidFill>
                  <a:srgbClr val="252525"/>
                </a:solidFill>
                <a:effectLst/>
                <a:latin typeface="Gentium Basic"/>
              </a:rPr>
              <a:t>. Visual classes often exhibit variation in their size (size in the real world, not only in terms of their </a:t>
            </a:r>
            <a:r>
              <a:rPr lang="en-US" b="0" i="0" u="sng" dirty="0">
                <a:solidFill>
                  <a:srgbClr val="252525"/>
                </a:solidFill>
                <a:effectLst/>
                <a:latin typeface="Gentium Basic"/>
              </a:rPr>
              <a:t>extent in the image</a:t>
            </a:r>
            <a:r>
              <a:rPr lang="en-US" b="0" i="0" dirty="0">
                <a:solidFill>
                  <a:srgbClr val="252525"/>
                </a:solidFill>
                <a:effectLst/>
                <a:latin typeface="Gentium Basic"/>
              </a:rPr>
              <a:t>).</a:t>
            </a:r>
          </a:p>
          <a:p>
            <a:pPr algn="l">
              <a:buFont typeface="Arial" panose="020B0604020202020204" pitchFamily="34" charset="0"/>
              <a:buChar char="•"/>
            </a:pPr>
            <a:r>
              <a:rPr lang="en-US" b="1" i="0" dirty="0">
                <a:solidFill>
                  <a:srgbClr val="252525"/>
                </a:solidFill>
                <a:effectLst/>
                <a:latin typeface="Gentium Basic"/>
              </a:rPr>
              <a:t>Deformation</a:t>
            </a:r>
            <a:r>
              <a:rPr lang="en-US" b="0" i="0" dirty="0">
                <a:solidFill>
                  <a:srgbClr val="252525"/>
                </a:solidFill>
                <a:effectLst/>
                <a:latin typeface="Gentium Basic"/>
              </a:rPr>
              <a:t>. Many objects of interest are not rigid bodies and can be deformed in extreme ways.</a:t>
            </a:r>
          </a:p>
          <a:p>
            <a:pPr algn="l">
              <a:buFont typeface="Arial" panose="020B0604020202020204" pitchFamily="34" charset="0"/>
              <a:buChar char="•"/>
            </a:pPr>
            <a:r>
              <a:rPr lang="en-US" b="1" i="0" dirty="0">
                <a:solidFill>
                  <a:srgbClr val="252525"/>
                </a:solidFill>
                <a:effectLst/>
                <a:latin typeface="Gentium Basic"/>
              </a:rPr>
              <a:t>Occlusion</a:t>
            </a:r>
            <a:r>
              <a:rPr lang="en-US" b="0" i="0" dirty="0">
                <a:solidFill>
                  <a:srgbClr val="252525"/>
                </a:solidFill>
                <a:effectLst/>
                <a:latin typeface="Gentium Basic"/>
              </a:rPr>
              <a:t>. The objects of interest can be occluded. Sometimes only a small portion of an object (as little as few pixels) could be visible.</a:t>
            </a:r>
          </a:p>
          <a:p>
            <a:pPr algn="l">
              <a:buFont typeface="Arial" panose="020B0604020202020204" pitchFamily="34" charset="0"/>
              <a:buChar char="•"/>
            </a:pPr>
            <a:r>
              <a:rPr lang="en-US" b="1" i="0" dirty="0">
                <a:solidFill>
                  <a:srgbClr val="252525"/>
                </a:solidFill>
                <a:effectLst/>
                <a:latin typeface="Gentium Basic"/>
              </a:rPr>
              <a:t>Illumination conditions</a:t>
            </a:r>
            <a:r>
              <a:rPr lang="en-US" b="0" i="0" dirty="0">
                <a:solidFill>
                  <a:srgbClr val="252525"/>
                </a:solidFill>
                <a:effectLst/>
                <a:latin typeface="Gentium Basic"/>
              </a:rPr>
              <a:t>. The effects of illumination are drastic on the pixel level.</a:t>
            </a:r>
          </a:p>
          <a:p>
            <a:pPr algn="l">
              <a:buFont typeface="Arial" panose="020B0604020202020204" pitchFamily="34" charset="0"/>
              <a:buChar char="•"/>
            </a:pPr>
            <a:r>
              <a:rPr lang="en-US" b="1" i="0" dirty="0">
                <a:solidFill>
                  <a:srgbClr val="252525"/>
                </a:solidFill>
                <a:effectLst/>
                <a:latin typeface="Gentium Basic"/>
              </a:rPr>
              <a:t>Background clutter</a:t>
            </a:r>
            <a:r>
              <a:rPr lang="en-US" b="0" i="0" dirty="0">
                <a:solidFill>
                  <a:srgbClr val="252525"/>
                </a:solidFill>
                <a:effectLst/>
                <a:latin typeface="Gentium Basic"/>
              </a:rPr>
              <a:t>. The objects of interest may </a:t>
            </a:r>
            <a:r>
              <a:rPr lang="en-US" b="0" u="sng" dirty="0">
                <a:solidFill>
                  <a:srgbClr val="252525"/>
                </a:solidFill>
                <a:effectLst/>
                <a:latin typeface="Gentium Basic"/>
              </a:rPr>
              <a:t>blend into </a:t>
            </a:r>
            <a:r>
              <a:rPr lang="en-US" b="0" i="0" dirty="0">
                <a:solidFill>
                  <a:srgbClr val="252525"/>
                </a:solidFill>
                <a:effectLst/>
                <a:latin typeface="Gentium Basic"/>
              </a:rPr>
              <a:t>their environment, making them hard to identify.</a:t>
            </a:r>
          </a:p>
          <a:p>
            <a:pPr algn="l">
              <a:buFont typeface="Arial" panose="020B0604020202020204" pitchFamily="34" charset="0"/>
              <a:buChar char="•"/>
            </a:pPr>
            <a:r>
              <a:rPr lang="en-US" b="1" i="0" dirty="0">
                <a:solidFill>
                  <a:srgbClr val="252525"/>
                </a:solidFill>
                <a:effectLst/>
                <a:latin typeface="Gentium Basic"/>
              </a:rPr>
              <a:t>Intra-class variation</a:t>
            </a:r>
            <a:r>
              <a:rPr lang="en-US" b="0" i="0" dirty="0">
                <a:solidFill>
                  <a:srgbClr val="252525"/>
                </a:solidFill>
                <a:effectLst/>
                <a:latin typeface="Gentium Basic"/>
              </a:rPr>
              <a:t>. The classes of interest can often be relatively broad, such as </a:t>
            </a:r>
            <a:r>
              <a:rPr lang="en-US" b="0" dirty="0">
                <a:solidFill>
                  <a:srgbClr val="252525"/>
                </a:solidFill>
                <a:effectLst/>
                <a:latin typeface="Gentium Basic"/>
              </a:rPr>
              <a:t>chair</a:t>
            </a:r>
            <a:r>
              <a:rPr lang="en-US" b="0" i="0" dirty="0">
                <a:solidFill>
                  <a:srgbClr val="252525"/>
                </a:solidFill>
                <a:effectLst/>
                <a:latin typeface="Gentium Basic"/>
              </a:rPr>
              <a:t>. There are many </a:t>
            </a:r>
            <a:r>
              <a:rPr lang="en-US" b="0" i="0" u="sng" dirty="0">
                <a:solidFill>
                  <a:srgbClr val="252525"/>
                </a:solidFill>
                <a:effectLst/>
                <a:latin typeface="Gentium Basic"/>
              </a:rPr>
              <a:t>different types </a:t>
            </a:r>
            <a:r>
              <a:rPr lang="en-US" b="0" i="0" dirty="0">
                <a:solidFill>
                  <a:srgbClr val="252525"/>
                </a:solidFill>
                <a:effectLst/>
                <a:latin typeface="Gentium Basic"/>
              </a:rPr>
              <a:t>of these objects, each with their own appearance.</a:t>
            </a:r>
          </a:p>
          <a:p>
            <a:endParaRPr lang="en-PK" dirty="0"/>
          </a:p>
        </p:txBody>
      </p:sp>
    </p:spTree>
    <p:extLst>
      <p:ext uri="{BB962C8B-B14F-4D97-AF65-F5344CB8AC3E}">
        <p14:creationId xmlns:p14="http://schemas.microsoft.com/office/powerpoint/2010/main" val="41995662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A4D33-A89A-16BD-3C6C-F691E122071D}"/>
              </a:ext>
            </a:extLst>
          </p:cNvPr>
          <p:cNvSpPr>
            <a:spLocks noGrp="1"/>
          </p:cNvSpPr>
          <p:nvPr>
            <p:ph type="title"/>
          </p:nvPr>
        </p:nvSpPr>
        <p:spPr/>
        <p:txBody>
          <a:bodyPr/>
          <a:lstStyle/>
          <a:p>
            <a:endParaRPr lang="en-PK"/>
          </a:p>
        </p:txBody>
      </p:sp>
      <p:pic>
        <p:nvPicPr>
          <p:cNvPr id="5" name="Content Placeholder 4">
            <a:extLst>
              <a:ext uri="{FF2B5EF4-FFF2-40B4-BE49-F238E27FC236}">
                <a16:creationId xmlns:a16="http://schemas.microsoft.com/office/drawing/2014/main" id="{AC75149A-0B38-8421-8E68-04F23A2618CB}"/>
              </a:ext>
            </a:extLst>
          </p:cNvPr>
          <p:cNvPicPr>
            <a:picLocks noGrp="1" noChangeAspect="1"/>
          </p:cNvPicPr>
          <p:nvPr>
            <p:ph idx="1"/>
          </p:nvPr>
        </p:nvPicPr>
        <p:blipFill>
          <a:blip r:embed="rId2"/>
          <a:stretch>
            <a:fillRect/>
          </a:stretch>
        </p:blipFill>
        <p:spPr>
          <a:xfrm>
            <a:off x="1089914" y="2291318"/>
            <a:ext cx="10012172" cy="3419952"/>
          </a:xfrm>
        </p:spPr>
      </p:pic>
    </p:spTree>
    <p:extLst>
      <p:ext uri="{BB962C8B-B14F-4D97-AF65-F5344CB8AC3E}">
        <p14:creationId xmlns:p14="http://schemas.microsoft.com/office/powerpoint/2010/main" val="2490636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B115-2B86-E693-FA68-7E7AB8B84C0B}"/>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BB7475F2-0A55-70F6-1EA2-2705178050BB}"/>
              </a:ext>
            </a:extLst>
          </p:cNvPr>
          <p:cNvSpPr>
            <a:spLocks noGrp="1"/>
          </p:cNvSpPr>
          <p:nvPr>
            <p:ph idx="1"/>
          </p:nvPr>
        </p:nvSpPr>
        <p:spPr/>
        <p:txBody>
          <a:bodyPr/>
          <a:lstStyle/>
          <a:p>
            <a:endParaRPr lang="en-PK"/>
          </a:p>
        </p:txBody>
      </p:sp>
    </p:spTree>
    <p:extLst>
      <p:ext uri="{BB962C8B-B14F-4D97-AF65-F5344CB8AC3E}">
        <p14:creationId xmlns:p14="http://schemas.microsoft.com/office/powerpoint/2010/main" val="1871074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2">
            <a:extLst>
              <a:ext uri="{FF2B5EF4-FFF2-40B4-BE49-F238E27FC236}">
                <a16:creationId xmlns:a16="http://schemas.microsoft.com/office/drawing/2014/main" id="{AD6F905E-6783-323F-5F80-04D3909AB4DD}"/>
              </a:ext>
            </a:extLst>
          </p:cNvPr>
          <p:cNvSpPr>
            <a:spLocks noGrp="1" noChangeArrowheads="1"/>
          </p:cNvSpPr>
          <p:nvPr>
            <p:ph type="title"/>
          </p:nvPr>
        </p:nvSpPr>
        <p:spPr/>
        <p:txBody>
          <a:bodyPr/>
          <a:lstStyle/>
          <a:p>
            <a:r>
              <a:rPr lang="en-US" altLang="en-PK"/>
              <a:t>Current state of the art</a:t>
            </a:r>
          </a:p>
        </p:txBody>
      </p:sp>
      <p:sp>
        <p:nvSpPr>
          <p:cNvPr id="385027" name="Rectangle 3">
            <a:extLst>
              <a:ext uri="{FF2B5EF4-FFF2-40B4-BE49-F238E27FC236}">
                <a16:creationId xmlns:a16="http://schemas.microsoft.com/office/drawing/2014/main" id="{CB886BBA-5E79-1AB7-73FD-DBBEBCC8E94C}"/>
              </a:ext>
            </a:extLst>
          </p:cNvPr>
          <p:cNvSpPr>
            <a:spLocks noGrp="1" noChangeArrowheads="1"/>
          </p:cNvSpPr>
          <p:nvPr>
            <p:ph type="body" idx="1"/>
          </p:nvPr>
        </p:nvSpPr>
        <p:spPr/>
        <p:txBody>
          <a:bodyPr/>
          <a:lstStyle/>
          <a:p>
            <a:r>
              <a:rPr lang="en-US" altLang="en-PK" dirty="0"/>
              <a:t>The next slides show some examples of what current vision systems can do.</a:t>
            </a:r>
          </a:p>
          <a:p>
            <a:endParaRPr lang="en-US" altLang="en-PK"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22" name="Picture 2">
            <a:extLst>
              <a:ext uri="{FF2B5EF4-FFF2-40B4-BE49-F238E27FC236}">
                <a16:creationId xmlns:a16="http://schemas.microsoft.com/office/drawing/2014/main" id="{D1BCB73B-2170-3760-D36F-0EDEB38B4C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345406"/>
            <a:ext cx="8686800" cy="416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9123" name="Rectangle 3">
            <a:extLst>
              <a:ext uri="{FF2B5EF4-FFF2-40B4-BE49-F238E27FC236}">
                <a16:creationId xmlns:a16="http://schemas.microsoft.com/office/drawing/2014/main" id="{E928F2D2-3D7C-19F5-D395-6C9C176A8952}"/>
              </a:ext>
            </a:extLst>
          </p:cNvPr>
          <p:cNvSpPr>
            <a:spLocks noGrp="1" noChangeArrowheads="1"/>
          </p:cNvSpPr>
          <p:nvPr>
            <p:ph type="title"/>
          </p:nvPr>
        </p:nvSpPr>
        <p:spPr/>
        <p:txBody>
          <a:bodyPr/>
          <a:lstStyle/>
          <a:p>
            <a:r>
              <a:rPr lang="en-US" altLang="en-PK" dirty="0"/>
              <a:t>Earth viewers (3D modeling)</a:t>
            </a:r>
          </a:p>
        </p:txBody>
      </p:sp>
      <p:sp>
        <p:nvSpPr>
          <p:cNvPr id="389126" name="Rectangle 6">
            <a:extLst>
              <a:ext uri="{FF2B5EF4-FFF2-40B4-BE49-F238E27FC236}">
                <a16:creationId xmlns:a16="http://schemas.microsoft.com/office/drawing/2014/main" id="{4220A24E-77ED-043B-3076-0979AD7BD9C1}"/>
              </a:ext>
            </a:extLst>
          </p:cNvPr>
          <p:cNvSpPr>
            <a:spLocks noChangeArrowheads="1"/>
          </p:cNvSpPr>
          <p:nvPr/>
        </p:nvSpPr>
        <p:spPr bwMode="auto">
          <a:xfrm>
            <a:off x="4305300" y="5750253"/>
            <a:ext cx="3581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en-PK" sz="1400" dirty="0">
                <a:latin typeface="Arial" panose="020B0604020202020204" pitchFamily="34" charset="0"/>
              </a:rPr>
              <a:t>Image from Microsoft’s </a:t>
            </a:r>
            <a:r>
              <a:rPr lang="en-US" altLang="en-PK" sz="1400" dirty="0">
                <a:latin typeface="Arial" panose="020B0604020202020204" pitchFamily="34" charset="0"/>
                <a:hlinkClick r:id="rId3"/>
              </a:rPr>
              <a:t>Virtual Earth</a:t>
            </a:r>
            <a:endParaRPr lang="en-US" altLang="en-PK" sz="1400" dirty="0">
              <a:latin typeface="Arial" panose="020B0604020202020204" pitchFamily="34" charset="0"/>
            </a:endParaRPr>
          </a:p>
          <a:p>
            <a:pPr algn="ctr"/>
            <a:r>
              <a:rPr lang="en-US" altLang="en-PK" sz="1400" dirty="0">
                <a:latin typeface="Arial" panose="020B0604020202020204" pitchFamily="34" charset="0"/>
              </a:rPr>
              <a:t>(see also:  </a:t>
            </a:r>
            <a:r>
              <a:rPr lang="en-US" altLang="en-PK" sz="1400" dirty="0">
                <a:latin typeface="Arial" panose="020B0604020202020204" pitchFamily="34" charset="0"/>
                <a:hlinkClick r:id="rId4"/>
              </a:rPr>
              <a:t>Google Earth</a:t>
            </a:r>
            <a:r>
              <a:rPr lang="en-US" altLang="en-PK" sz="1400" dirty="0">
                <a:latin typeface="Arial" panose="020B0604020202020204" pitchFamily="34" charset="0"/>
              </a:rPr>
              <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a:extLst>
              <a:ext uri="{FF2B5EF4-FFF2-40B4-BE49-F238E27FC236}">
                <a16:creationId xmlns:a16="http://schemas.microsoft.com/office/drawing/2014/main" id="{A1F26221-D24F-D2C8-E479-5ABED075A7F0}"/>
              </a:ext>
            </a:extLst>
          </p:cNvPr>
          <p:cNvSpPr>
            <a:spLocks noGrp="1" noChangeArrowheads="1"/>
          </p:cNvSpPr>
          <p:nvPr>
            <p:ph type="title"/>
          </p:nvPr>
        </p:nvSpPr>
        <p:spPr/>
        <p:txBody>
          <a:bodyPr/>
          <a:lstStyle/>
          <a:p>
            <a:r>
              <a:rPr lang="en-US" altLang="en-PK"/>
              <a:t>Photosynth</a:t>
            </a:r>
          </a:p>
        </p:txBody>
      </p:sp>
      <p:sp>
        <p:nvSpPr>
          <p:cNvPr id="393219" name="Rectangle 3">
            <a:extLst>
              <a:ext uri="{FF2B5EF4-FFF2-40B4-BE49-F238E27FC236}">
                <a16:creationId xmlns:a16="http://schemas.microsoft.com/office/drawing/2014/main" id="{BAA9F9EC-FDE9-DA1E-C263-6AE4F59E2DA7}"/>
              </a:ext>
            </a:extLst>
          </p:cNvPr>
          <p:cNvSpPr>
            <a:spLocks noGrp="1" noChangeArrowheads="1"/>
          </p:cNvSpPr>
          <p:nvPr>
            <p:ph type="body" idx="1"/>
          </p:nvPr>
        </p:nvSpPr>
        <p:spPr/>
        <p:txBody>
          <a:bodyPr/>
          <a:lstStyle/>
          <a:p>
            <a:endParaRPr lang="en-PK" altLang="en-PK"/>
          </a:p>
        </p:txBody>
      </p:sp>
      <p:pic>
        <p:nvPicPr>
          <p:cNvPr id="393220" name="Picture 4">
            <a:extLst>
              <a:ext uri="{FF2B5EF4-FFF2-40B4-BE49-F238E27FC236}">
                <a16:creationId xmlns:a16="http://schemas.microsoft.com/office/drawing/2014/main" id="{38EC4DC8-915E-E2FB-6B37-0B2D6753E7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6654" y="502383"/>
            <a:ext cx="8296275" cy="417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3221" name="Rectangle 5">
            <a:extLst>
              <a:ext uri="{FF2B5EF4-FFF2-40B4-BE49-F238E27FC236}">
                <a16:creationId xmlns:a16="http://schemas.microsoft.com/office/drawing/2014/main" id="{3702C07A-D282-8BAC-810C-3D53D91351E5}"/>
              </a:ext>
            </a:extLst>
          </p:cNvPr>
          <p:cNvSpPr>
            <a:spLocks noChangeArrowheads="1"/>
          </p:cNvSpPr>
          <p:nvPr/>
        </p:nvSpPr>
        <p:spPr bwMode="auto">
          <a:xfrm>
            <a:off x="1314450" y="4724401"/>
            <a:ext cx="9345612"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endParaRPr lang="en-US" altLang="en-PK" sz="2000" dirty="0">
              <a:latin typeface="Arial" panose="020B0604020202020204" pitchFamily="34" charset="0"/>
              <a:hlinkClick r:id="rId3"/>
            </a:endParaRPr>
          </a:p>
          <a:p>
            <a:pPr algn="ctr"/>
            <a:r>
              <a:rPr lang="en-US" altLang="en-PK" sz="2000" dirty="0">
                <a:latin typeface="Arial" panose="020B0604020202020204" pitchFamily="34" charset="0"/>
                <a:hlinkClick r:id="rId3"/>
              </a:rPr>
              <a:t>http://labs.live.com/photosynth/</a:t>
            </a:r>
            <a:endParaRPr lang="en-US" altLang="en-PK" sz="2000" dirty="0">
              <a:latin typeface="Arial" panose="020B0604020202020204" pitchFamily="34" charset="0"/>
            </a:endParaRPr>
          </a:p>
          <a:p>
            <a:pPr algn="ctr"/>
            <a:endParaRPr lang="en-US" altLang="en-PK" sz="2000" dirty="0">
              <a:latin typeface="Arial" panose="020B0604020202020204" pitchFamily="34" charset="0"/>
            </a:endParaRPr>
          </a:p>
          <a:p>
            <a:pPr algn="ctr"/>
            <a:r>
              <a:rPr lang="en-US" altLang="en-PK" sz="2000" dirty="0">
                <a:latin typeface="Arial" panose="020B0604020202020204" pitchFamily="34" charset="0"/>
              </a:rPr>
              <a:t>Based on </a:t>
            </a:r>
            <a:r>
              <a:rPr lang="en-US" altLang="en-PK" sz="2000" dirty="0">
                <a:latin typeface="Arial" panose="020B0604020202020204" pitchFamily="34" charset="0"/>
                <a:hlinkClick r:id="rId4"/>
              </a:rPr>
              <a:t>Photo Tourism technology</a:t>
            </a:r>
            <a:r>
              <a:rPr lang="en-US" altLang="en-PK" sz="2000" dirty="0">
                <a:latin typeface="Arial" panose="020B0604020202020204" pitchFamily="34" charset="0"/>
              </a:rPr>
              <a:t> developed here in CSE! </a:t>
            </a:r>
            <a:br>
              <a:rPr lang="en-US" altLang="en-PK" sz="2000" dirty="0">
                <a:latin typeface="Arial" panose="020B0604020202020204" pitchFamily="34" charset="0"/>
              </a:rPr>
            </a:br>
            <a:r>
              <a:rPr lang="en-US" altLang="en-PK" sz="2000" dirty="0">
                <a:latin typeface="Arial" panose="020B0604020202020204" pitchFamily="34" charset="0"/>
              </a:rPr>
              <a:t>by Noah Snavely, Steve Seitz, and Rick </a:t>
            </a:r>
            <a:r>
              <a:rPr lang="en-US" altLang="en-PK" sz="2000" dirty="0" err="1">
                <a:latin typeface="Arial" panose="020B0604020202020204" pitchFamily="34" charset="0"/>
              </a:rPr>
              <a:t>Szeliski</a:t>
            </a:r>
            <a:endParaRPr lang="en-US" altLang="en-PK" sz="2000" dirty="0">
              <a:latin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a:extLst>
              <a:ext uri="{FF2B5EF4-FFF2-40B4-BE49-F238E27FC236}">
                <a16:creationId xmlns:a16="http://schemas.microsoft.com/office/drawing/2014/main" id="{E907CE1A-7130-8688-1A6B-B79335C134AC}"/>
              </a:ext>
            </a:extLst>
          </p:cNvPr>
          <p:cNvSpPr>
            <a:spLocks noGrp="1" noChangeArrowheads="1"/>
          </p:cNvSpPr>
          <p:nvPr>
            <p:ph type="title"/>
          </p:nvPr>
        </p:nvSpPr>
        <p:spPr/>
        <p:txBody>
          <a:bodyPr/>
          <a:lstStyle/>
          <a:p>
            <a:r>
              <a:rPr lang="en-US" altLang="en-PK"/>
              <a:t>Optical character recognition (OCR)</a:t>
            </a:r>
          </a:p>
        </p:txBody>
      </p:sp>
      <p:pic>
        <p:nvPicPr>
          <p:cNvPr id="414723" name="Picture 3">
            <a:extLst>
              <a:ext uri="{FF2B5EF4-FFF2-40B4-BE49-F238E27FC236}">
                <a16:creationId xmlns:a16="http://schemas.microsoft.com/office/drawing/2014/main" id="{38471CFB-472E-D11E-A5E5-B176EFC5F15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690813"/>
            <a:ext cx="3657600" cy="2286000"/>
          </a:xfrm>
          <a:prstGeom prst="rect">
            <a:avLst/>
          </a:prstGeom>
          <a:noFill/>
          <a:extLst>
            <a:ext uri="{909E8E84-426E-40DD-AFC4-6F175D3DCCD1}">
              <a14:hiddenFill xmlns:a14="http://schemas.microsoft.com/office/drawing/2010/main">
                <a:solidFill>
                  <a:srgbClr val="FFFFFF"/>
                </a:solidFill>
              </a14:hiddenFill>
            </a:ext>
          </a:extLst>
        </p:spPr>
      </p:pic>
      <p:sp>
        <p:nvSpPr>
          <p:cNvPr id="414724" name="Text Box 4">
            <a:extLst>
              <a:ext uri="{FF2B5EF4-FFF2-40B4-BE49-F238E27FC236}">
                <a16:creationId xmlns:a16="http://schemas.microsoft.com/office/drawing/2014/main" id="{819FBBE7-C241-44BA-D19F-911DF766901F}"/>
              </a:ext>
            </a:extLst>
          </p:cNvPr>
          <p:cNvSpPr txBox="1">
            <a:spLocks noChangeArrowheads="1"/>
          </p:cNvSpPr>
          <p:nvPr/>
        </p:nvSpPr>
        <p:spPr bwMode="auto">
          <a:xfrm>
            <a:off x="2209800" y="5362576"/>
            <a:ext cx="3379788"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PK" sz="1600">
                <a:latin typeface="Arial" panose="020B0604020202020204" pitchFamily="34" charset="0"/>
              </a:rPr>
              <a:t>Digit recognition, AT&amp;T labs</a:t>
            </a:r>
          </a:p>
          <a:p>
            <a:pPr algn="ctr"/>
            <a:r>
              <a:rPr lang="en-US" altLang="en-PK" sz="1600">
                <a:latin typeface="Arial" panose="020B0604020202020204" pitchFamily="34" charset="0"/>
                <a:hlinkClick r:id="rId3"/>
              </a:rPr>
              <a:t>http://www.research.att.com/~yann</a:t>
            </a:r>
            <a:r>
              <a:rPr lang="en-US" altLang="en-PK" sz="1600">
                <a:latin typeface="Arial" panose="020B0604020202020204" pitchFamily="34" charset="0"/>
              </a:rPr>
              <a:t>/</a:t>
            </a:r>
          </a:p>
        </p:txBody>
      </p:sp>
      <p:sp>
        <p:nvSpPr>
          <p:cNvPr id="414725" name="Rectangle 5">
            <a:extLst>
              <a:ext uri="{FF2B5EF4-FFF2-40B4-BE49-F238E27FC236}">
                <a16:creationId xmlns:a16="http://schemas.microsoft.com/office/drawing/2014/main" id="{7FA50A26-68D1-6135-606E-53ADC3C9D518}"/>
              </a:ext>
            </a:extLst>
          </p:cNvPr>
          <p:cNvSpPr>
            <a:spLocks noChangeArrowheads="1"/>
          </p:cNvSpPr>
          <p:nvPr/>
        </p:nvSpPr>
        <p:spPr bwMode="auto">
          <a:xfrm>
            <a:off x="1165860" y="1485900"/>
            <a:ext cx="8816340" cy="483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r>
              <a:rPr lang="en-US" altLang="en-PK" dirty="0"/>
              <a:t>Technology to convert scanned docs to text</a:t>
            </a:r>
          </a:p>
          <a:p>
            <a:pPr lvl="1"/>
            <a:r>
              <a:rPr lang="en-US" altLang="en-PK" dirty="0"/>
              <a:t>If you have a scanner, it probably came with OCR software</a:t>
            </a:r>
          </a:p>
          <a:p>
            <a:endParaRPr lang="en-US" altLang="en-PK" dirty="0"/>
          </a:p>
        </p:txBody>
      </p:sp>
      <p:pic>
        <p:nvPicPr>
          <p:cNvPr id="414726" name="Picture 6">
            <a:extLst>
              <a:ext uri="{FF2B5EF4-FFF2-40B4-BE49-F238E27FC236}">
                <a16:creationId xmlns:a16="http://schemas.microsoft.com/office/drawing/2014/main" id="{136D083E-5FEA-F026-1030-CF6DB906F6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2419350"/>
            <a:ext cx="3581400" cy="2762250"/>
          </a:xfrm>
          <a:prstGeom prst="rect">
            <a:avLst/>
          </a:prstGeom>
          <a:noFill/>
          <a:extLst>
            <a:ext uri="{909E8E84-426E-40DD-AFC4-6F175D3DCCD1}">
              <a14:hiddenFill xmlns:a14="http://schemas.microsoft.com/office/drawing/2010/main">
                <a:solidFill>
                  <a:srgbClr val="FFFFFF"/>
                </a:solidFill>
              </a14:hiddenFill>
            </a:ext>
          </a:extLst>
        </p:spPr>
      </p:pic>
      <p:sp>
        <p:nvSpPr>
          <p:cNvPr id="414727" name="Text Box 7">
            <a:extLst>
              <a:ext uri="{FF2B5EF4-FFF2-40B4-BE49-F238E27FC236}">
                <a16:creationId xmlns:a16="http://schemas.microsoft.com/office/drawing/2014/main" id="{3085EF4F-68C9-6490-A434-436035906C13}"/>
              </a:ext>
            </a:extLst>
          </p:cNvPr>
          <p:cNvSpPr txBox="1">
            <a:spLocks noChangeArrowheads="1"/>
          </p:cNvSpPr>
          <p:nvPr/>
        </p:nvSpPr>
        <p:spPr bwMode="auto">
          <a:xfrm>
            <a:off x="6035676" y="5362576"/>
            <a:ext cx="451326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PK" sz="1600">
                <a:latin typeface="Arial" panose="020B0604020202020204" pitchFamily="34" charset="0"/>
              </a:rPr>
              <a:t>License plate readers</a:t>
            </a:r>
          </a:p>
          <a:p>
            <a:pPr algn="ctr"/>
            <a:r>
              <a:rPr lang="en-US" altLang="en-PK" sz="1200">
                <a:latin typeface="Arial" panose="020B0604020202020204" pitchFamily="34" charset="0"/>
                <a:hlinkClick r:id="rId5"/>
              </a:rPr>
              <a:t>http://en.wikipedia.org/wiki/Automatic_number_plate_recognition</a:t>
            </a:r>
            <a:endParaRPr lang="en-US" altLang="en-PK" sz="1200">
              <a:latin typeface="Arial" panose="020B0604020202020204" pitchFamily="34" charset="0"/>
            </a:endParaRPr>
          </a:p>
          <a:p>
            <a:pPr algn="ctr"/>
            <a:endParaRPr lang="en-US" altLang="en-PK" sz="1200">
              <a:latin typeface="Arial"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a:extLst>
              <a:ext uri="{FF2B5EF4-FFF2-40B4-BE49-F238E27FC236}">
                <a16:creationId xmlns:a16="http://schemas.microsoft.com/office/drawing/2014/main" id="{0099531C-2D26-D586-ECD4-9342A47786B8}"/>
              </a:ext>
            </a:extLst>
          </p:cNvPr>
          <p:cNvSpPr>
            <a:spLocks noGrp="1" noChangeArrowheads="1"/>
          </p:cNvSpPr>
          <p:nvPr>
            <p:ph type="title"/>
          </p:nvPr>
        </p:nvSpPr>
        <p:spPr/>
        <p:txBody>
          <a:bodyPr/>
          <a:lstStyle/>
          <a:p>
            <a:r>
              <a:rPr lang="en-US" altLang="en-PK"/>
              <a:t>Face detection</a:t>
            </a:r>
          </a:p>
        </p:txBody>
      </p:sp>
      <p:sp>
        <p:nvSpPr>
          <p:cNvPr id="390147" name="Rectangle 3">
            <a:extLst>
              <a:ext uri="{FF2B5EF4-FFF2-40B4-BE49-F238E27FC236}">
                <a16:creationId xmlns:a16="http://schemas.microsoft.com/office/drawing/2014/main" id="{5B64772A-9182-AE4F-5B27-96B55452C610}"/>
              </a:ext>
            </a:extLst>
          </p:cNvPr>
          <p:cNvSpPr>
            <a:spLocks noGrp="1" noChangeArrowheads="1"/>
          </p:cNvSpPr>
          <p:nvPr>
            <p:ph type="body" idx="1"/>
          </p:nvPr>
        </p:nvSpPr>
        <p:spPr>
          <a:xfrm>
            <a:off x="2209800" y="4876800"/>
            <a:ext cx="7772400" cy="1295400"/>
          </a:xfrm>
        </p:spPr>
        <p:txBody>
          <a:bodyPr/>
          <a:lstStyle/>
          <a:p>
            <a:r>
              <a:rPr lang="en-US" altLang="en-PK"/>
              <a:t>Many new digital cameras now detect faces</a:t>
            </a:r>
          </a:p>
          <a:p>
            <a:pPr lvl="1"/>
            <a:r>
              <a:rPr lang="en-US" altLang="en-PK"/>
              <a:t>Canon, Sony, Fuji, …</a:t>
            </a:r>
          </a:p>
          <a:p>
            <a:pPr lvl="1">
              <a:buFontTx/>
              <a:buNone/>
            </a:pPr>
            <a:endParaRPr lang="en-US" altLang="en-PK"/>
          </a:p>
        </p:txBody>
      </p:sp>
      <p:pic>
        <p:nvPicPr>
          <p:cNvPr id="390149" name="Picture 5">
            <a:extLst>
              <a:ext uri="{FF2B5EF4-FFF2-40B4-BE49-F238E27FC236}">
                <a16:creationId xmlns:a16="http://schemas.microsoft.com/office/drawing/2014/main" id="{FFF63799-5199-1DD2-E7C9-25A3C7F0C2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6189" y="1371600"/>
            <a:ext cx="4619625" cy="3124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a:extLst>
              <a:ext uri="{FF2B5EF4-FFF2-40B4-BE49-F238E27FC236}">
                <a16:creationId xmlns:a16="http://schemas.microsoft.com/office/drawing/2014/main" id="{401753F3-65B0-605B-DFC2-79B37662DD0A}"/>
              </a:ext>
            </a:extLst>
          </p:cNvPr>
          <p:cNvSpPr>
            <a:spLocks noGrp="1" noChangeArrowheads="1"/>
          </p:cNvSpPr>
          <p:nvPr>
            <p:ph type="title"/>
          </p:nvPr>
        </p:nvSpPr>
        <p:spPr>
          <a:xfrm>
            <a:off x="838200" y="180944"/>
            <a:ext cx="10515600" cy="1325563"/>
          </a:xfrm>
        </p:spPr>
        <p:txBody>
          <a:bodyPr/>
          <a:lstStyle/>
          <a:p>
            <a:r>
              <a:rPr lang="en-US" altLang="en-PK" dirty="0"/>
              <a:t>Smile detection?</a:t>
            </a:r>
          </a:p>
        </p:txBody>
      </p:sp>
      <p:sp>
        <p:nvSpPr>
          <p:cNvPr id="391171" name="Rectangle 3">
            <a:extLst>
              <a:ext uri="{FF2B5EF4-FFF2-40B4-BE49-F238E27FC236}">
                <a16:creationId xmlns:a16="http://schemas.microsoft.com/office/drawing/2014/main" id="{07A5C03C-AC8A-2395-AA6F-6CDA02CF8D9F}"/>
              </a:ext>
            </a:extLst>
          </p:cNvPr>
          <p:cNvSpPr>
            <a:spLocks noGrp="1" noChangeArrowheads="1"/>
          </p:cNvSpPr>
          <p:nvPr>
            <p:ph type="body" idx="1"/>
          </p:nvPr>
        </p:nvSpPr>
        <p:spPr/>
        <p:txBody>
          <a:bodyPr/>
          <a:lstStyle/>
          <a:p>
            <a:endParaRPr lang="en-PK" altLang="en-PK" dirty="0"/>
          </a:p>
        </p:txBody>
      </p:sp>
      <p:pic>
        <p:nvPicPr>
          <p:cNvPr id="391174" name="Picture 6">
            <a:extLst>
              <a:ext uri="{FF2B5EF4-FFF2-40B4-BE49-F238E27FC236}">
                <a16:creationId xmlns:a16="http://schemas.microsoft.com/office/drawing/2014/main" id="{29CB75E5-6356-8E3D-9BBF-6BFB01D530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468564"/>
            <a:ext cx="8489887" cy="3695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1175" name="Picture 7">
            <a:extLst>
              <a:ext uri="{FF2B5EF4-FFF2-40B4-BE49-F238E27FC236}">
                <a16:creationId xmlns:a16="http://schemas.microsoft.com/office/drawing/2014/main" id="{A9A20525-E37A-3BA0-C988-1BB1629A61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143001"/>
            <a:ext cx="9591908" cy="132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1176" name="Rectangle 8">
            <a:extLst>
              <a:ext uri="{FF2B5EF4-FFF2-40B4-BE49-F238E27FC236}">
                <a16:creationId xmlns:a16="http://schemas.microsoft.com/office/drawing/2014/main" id="{0228A6A2-96B3-FEDD-544A-91D7680AC0ED}"/>
              </a:ext>
            </a:extLst>
          </p:cNvPr>
          <p:cNvSpPr>
            <a:spLocks noChangeArrowheads="1"/>
          </p:cNvSpPr>
          <p:nvPr/>
        </p:nvSpPr>
        <p:spPr bwMode="auto">
          <a:xfrm>
            <a:off x="3575050" y="6276946"/>
            <a:ext cx="453008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en-PK" sz="2000">
                <a:hlinkClick r:id="rId4"/>
              </a:rPr>
              <a:t>Sony Cyber-shot® T70 Digital Still Camera </a:t>
            </a:r>
            <a:endParaRPr lang="en-US" altLang="en-PK" sz="2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a:extLst>
              <a:ext uri="{FF2B5EF4-FFF2-40B4-BE49-F238E27FC236}">
                <a16:creationId xmlns:a16="http://schemas.microsoft.com/office/drawing/2014/main" id="{2F582D22-C4BC-822C-942C-866BADA382F2}"/>
              </a:ext>
            </a:extLst>
          </p:cNvPr>
          <p:cNvSpPr>
            <a:spLocks noGrp="1" noChangeArrowheads="1"/>
          </p:cNvSpPr>
          <p:nvPr>
            <p:ph type="title"/>
          </p:nvPr>
        </p:nvSpPr>
        <p:spPr/>
        <p:txBody>
          <a:bodyPr/>
          <a:lstStyle/>
          <a:p>
            <a:r>
              <a:rPr lang="en-US" altLang="en-PK"/>
              <a:t>Object recognition (in supermarkets)</a:t>
            </a:r>
          </a:p>
        </p:txBody>
      </p:sp>
      <p:sp>
        <p:nvSpPr>
          <p:cNvPr id="401411" name="Rectangle 3">
            <a:extLst>
              <a:ext uri="{FF2B5EF4-FFF2-40B4-BE49-F238E27FC236}">
                <a16:creationId xmlns:a16="http://schemas.microsoft.com/office/drawing/2014/main" id="{8A91BC5C-44C7-6E94-FCF4-19DE76D513D5}"/>
              </a:ext>
            </a:extLst>
          </p:cNvPr>
          <p:cNvSpPr>
            <a:spLocks noGrp="1" noChangeArrowheads="1"/>
          </p:cNvSpPr>
          <p:nvPr>
            <p:ph type="body" idx="1"/>
          </p:nvPr>
        </p:nvSpPr>
        <p:spPr/>
        <p:txBody>
          <a:bodyPr/>
          <a:lstStyle/>
          <a:p>
            <a:endParaRPr lang="en-PK" altLang="en-PK" dirty="0"/>
          </a:p>
        </p:txBody>
      </p:sp>
      <p:pic>
        <p:nvPicPr>
          <p:cNvPr id="401413" name="Picture 5" descr="Detection of Bottom of the Cart Loss in Retail Checkout">
            <a:extLst>
              <a:ext uri="{FF2B5EF4-FFF2-40B4-BE49-F238E27FC236}">
                <a16:creationId xmlns:a16="http://schemas.microsoft.com/office/drawing/2014/main" id="{F0129E0D-6304-3398-B4C4-9D7F5E8F00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8525" y="1360489"/>
            <a:ext cx="2774950" cy="3295650"/>
          </a:xfrm>
          <a:prstGeom prst="rect">
            <a:avLst/>
          </a:prstGeom>
          <a:noFill/>
          <a:extLst>
            <a:ext uri="{909E8E84-426E-40DD-AFC4-6F175D3DCCD1}">
              <a14:hiddenFill xmlns:a14="http://schemas.microsoft.com/office/drawing/2010/main">
                <a:solidFill>
                  <a:srgbClr val="FFFFFF"/>
                </a:solidFill>
              </a14:hiddenFill>
            </a:ext>
          </a:extLst>
        </p:spPr>
      </p:pic>
      <p:sp>
        <p:nvSpPr>
          <p:cNvPr id="401414" name="Rectangle 6">
            <a:extLst>
              <a:ext uri="{FF2B5EF4-FFF2-40B4-BE49-F238E27FC236}">
                <a16:creationId xmlns:a16="http://schemas.microsoft.com/office/drawing/2014/main" id="{8889C66A-74C9-3A64-DBDB-F9FFA8EF2AC6}"/>
              </a:ext>
            </a:extLst>
          </p:cNvPr>
          <p:cNvSpPr>
            <a:spLocks noChangeArrowheads="1"/>
          </p:cNvSpPr>
          <p:nvPr/>
        </p:nvSpPr>
        <p:spPr bwMode="auto">
          <a:xfrm>
            <a:off x="2084832" y="4989782"/>
            <a:ext cx="8193024"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en-US" altLang="en-PK" sz="1600" dirty="0" err="1">
                <a:hlinkClick r:id="rId3"/>
              </a:rPr>
              <a:t>LaneHawk</a:t>
            </a:r>
            <a:r>
              <a:rPr lang="en-US" altLang="en-PK" sz="1600" dirty="0">
                <a:hlinkClick r:id="rId3"/>
              </a:rPr>
              <a:t> by </a:t>
            </a:r>
            <a:r>
              <a:rPr lang="en-US" altLang="en-PK" sz="1600" dirty="0" err="1">
                <a:hlinkClick r:id="rId3"/>
              </a:rPr>
              <a:t>EvolutionRobotics</a:t>
            </a:r>
            <a:endParaRPr lang="en-US" altLang="en-PK" sz="1600" dirty="0"/>
          </a:p>
          <a:p>
            <a:r>
              <a:rPr lang="en-US" altLang="en-PK" sz="1600" dirty="0"/>
              <a:t>“A smart camera is flush-mounted in the checkout lane, continuously watching for items. When an item is detected and recognized, the cashier verifies the quantity of items that were found under the basket, and continues to close the transaction. The item can remain under the basket, and with </a:t>
            </a:r>
            <a:r>
              <a:rPr lang="en-US" altLang="en-PK" sz="1600" dirty="0" err="1"/>
              <a:t>LaneHawk,you</a:t>
            </a:r>
            <a:r>
              <a:rPr lang="en-US" altLang="en-PK" sz="1600" dirty="0"/>
              <a:t> are assured to get paid for it… “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a:extLst>
              <a:ext uri="{FF2B5EF4-FFF2-40B4-BE49-F238E27FC236}">
                <a16:creationId xmlns:a16="http://schemas.microsoft.com/office/drawing/2014/main" id="{921B9F47-371F-EF06-F180-94D7258745DF}"/>
              </a:ext>
            </a:extLst>
          </p:cNvPr>
          <p:cNvSpPr>
            <a:spLocks noGrp="1" noChangeArrowheads="1"/>
          </p:cNvSpPr>
          <p:nvPr>
            <p:ph type="title"/>
          </p:nvPr>
        </p:nvSpPr>
        <p:spPr/>
        <p:txBody>
          <a:bodyPr/>
          <a:lstStyle/>
          <a:p>
            <a:r>
              <a:rPr lang="en-US" altLang="en-PK"/>
              <a:t>Face recognition</a:t>
            </a:r>
          </a:p>
        </p:txBody>
      </p:sp>
      <p:pic>
        <p:nvPicPr>
          <p:cNvPr id="405520" name="Picture 16">
            <a:extLst>
              <a:ext uri="{FF2B5EF4-FFF2-40B4-BE49-F238E27FC236}">
                <a16:creationId xmlns:a16="http://schemas.microsoft.com/office/drawing/2014/main" id="{120AF98A-5FC4-8431-4CAD-A9324515EE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6264" y="1027906"/>
            <a:ext cx="3517900" cy="5105400"/>
          </a:xfrm>
          <a:prstGeom prst="rect">
            <a:avLst/>
          </a:prstGeom>
          <a:noFill/>
          <a:extLst>
            <a:ext uri="{909E8E84-426E-40DD-AFC4-6F175D3DCCD1}">
              <a14:hiddenFill xmlns:a14="http://schemas.microsoft.com/office/drawing/2010/main">
                <a:solidFill>
                  <a:srgbClr val="FFFFFF"/>
                </a:solidFill>
              </a14:hiddenFill>
            </a:ext>
          </a:extLst>
        </p:spPr>
      </p:pic>
      <p:sp>
        <p:nvSpPr>
          <p:cNvPr id="405521" name="Rectangle 17">
            <a:extLst>
              <a:ext uri="{FF2B5EF4-FFF2-40B4-BE49-F238E27FC236}">
                <a16:creationId xmlns:a16="http://schemas.microsoft.com/office/drawing/2014/main" id="{6147695E-735E-47B0-19B7-2A20EA042831}"/>
              </a:ext>
            </a:extLst>
          </p:cNvPr>
          <p:cNvSpPr>
            <a:spLocks noChangeArrowheads="1"/>
          </p:cNvSpPr>
          <p:nvPr/>
        </p:nvSpPr>
        <p:spPr bwMode="auto">
          <a:xfrm>
            <a:off x="3200400" y="6280142"/>
            <a:ext cx="67373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en-PK" dirty="0">
                <a:latin typeface="Arial" panose="020B0604020202020204" pitchFamily="34" charset="0"/>
              </a:rPr>
              <a:t>Who is she?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a:extLst>
              <a:ext uri="{FF2B5EF4-FFF2-40B4-BE49-F238E27FC236}">
                <a16:creationId xmlns:a16="http://schemas.microsoft.com/office/drawing/2014/main" id="{180FA23F-5357-2C3F-4AAF-3E291AF2AB76}"/>
              </a:ext>
            </a:extLst>
          </p:cNvPr>
          <p:cNvSpPr>
            <a:spLocks noGrp="1" noChangeArrowheads="1"/>
          </p:cNvSpPr>
          <p:nvPr>
            <p:ph type="title"/>
          </p:nvPr>
        </p:nvSpPr>
        <p:spPr/>
        <p:txBody>
          <a:bodyPr/>
          <a:lstStyle/>
          <a:p>
            <a:r>
              <a:rPr lang="en-US" altLang="en-PK"/>
              <a:t>Vision-based biometrics</a:t>
            </a:r>
          </a:p>
        </p:txBody>
      </p:sp>
      <p:pic>
        <p:nvPicPr>
          <p:cNvPr id="413699" name="Picture 3">
            <a:extLst>
              <a:ext uri="{FF2B5EF4-FFF2-40B4-BE49-F238E27FC236}">
                <a16:creationId xmlns:a16="http://schemas.microsoft.com/office/drawing/2014/main" id="{FE795DBE-A2EC-4244-A1DA-8959DC4563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4362450"/>
            <a:ext cx="312420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413700" name="Picture 4">
            <a:extLst>
              <a:ext uri="{FF2B5EF4-FFF2-40B4-BE49-F238E27FC236}">
                <a16:creationId xmlns:a16="http://schemas.microsoft.com/office/drawing/2014/main" id="{CDE54A3E-2D57-8CF9-45A2-F1AE56A186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4362450"/>
            <a:ext cx="312420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413701" name="Picture 5">
            <a:extLst>
              <a:ext uri="{FF2B5EF4-FFF2-40B4-BE49-F238E27FC236}">
                <a16:creationId xmlns:a16="http://schemas.microsoft.com/office/drawing/2014/main" id="{4FEFC654-55CC-433A-BA99-D3D0E4B873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5023" y="826215"/>
            <a:ext cx="3810000" cy="2847975"/>
          </a:xfrm>
          <a:prstGeom prst="rect">
            <a:avLst/>
          </a:prstGeom>
          <a:noFill/>
          <a:extLst>
            <a:ext uri="{909E8E84-426E-40DD-AFC4-6F175D3DCCD1}">
              <a14:hiddenFill xmlns:a14="http://schemas.microsoft.com/office/drawing/2010/main">
                <a:solidFill>
                  <a:srgbClr val="FFFFFF"/>
                </a:solidFill>
              </a14:hiddenFill>
            </a:ext>
          </a:extLst>
        </p:spPr>
      </p:pic>
      <p:sp>
        <p:nvSpPr>
          <p:cNvPr id="413702" name="Rectangle 6">
            <a:extLst>
              <a:ext uri="{FF2B5EF4-FFF2-40B4-BE49-F238E27FC236}">
                <a16:creationId xmlns:a16="http://schemas.microsoft.com/office/drawing/2014/main" id="{6125B642-6543-FD3D-A98E-179810426791}"/>
              </a:ext>
            </a:extLst>
          </p:cNvPr>
          <p:cNvSpPr>
            <a:spLocks noChangeArrowheads="1"/>
          </p:cNvSpPr>
          <p:nvPr/>
        </p:nvSpPr>
        <p:spPr bwMode="auto">
          <a:xfrm>
            <a:off x="3016250" y="3886200"/>
            <a:ext cx="67373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en-PK" sz="1600">
                <a:latin typeface="Arial" panose="020B0604020202020204" pitchFamily="34" charset="0"/>
              </a:rPr>
              <a:t>“</a:t>
            </a:r>
            <a:r>
              <a:rPr lang="en-US" altLang="en-PK" sz="1600" i="1">
                <a:latin typeface="Arial" panose="020B0604020202020204" pitchFamily="34" charset="0"/>
              </a:rPr>
              <a:t>How the Afghan Girl was Identified by Her Iris Patterns</a:t>
            </a:r>
            <a:r>
              <a:rPr lang="en-US" altLang="en-PK" sz="1600">
                <a:latin typeface="Arial" panose="020B0604020202020204" pitchFamily="34" charset="0"/>
              </a:rPr>
              <a:t>”  Read the </a:t>
            </a:r>
            <a:r>
              <a:rPr lang="en-US" altLang="en-PK" sz="1600">
                <a:latin typeface="Arial" panose="020B0604020202020204" pitchFamily="34" charset="0"/>
                <a:hlinkClick r:id="rId5"/>
              </a:rPr>
              <a:t>story </a:t>
            </a:r>
            <a:endParaRPr lang="en-US" altLang="en-PK" sz="1600">
              <a:latin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a:extLst>
              <a:ext uri="{FF2B5EF4-FFF2-40B4-BE49-F238E27FC236}">
                <a16:creationId xmlns:a16="http://schemas.microsoft.com/office/drawing/2014/main" id="{9D872979-946C-ED7B-B33B-500836B5A280}"/>
              </a:ext>
            </a:extLst>
          </p:cNvPr>
          <p:cNvSpPr>
            <a:spLocks noGrp="1" noChangeArrowheads="1"/>
          </p:cNvSpPr>
          <p:nvPr>
            <p:ph type="title"/>
          </p:nvPr>
        </p:nvSpPr>
        <p:spPr/>
        <p:txBody>
          <a:bodyPr/>
          <a:lstStyle/>
          <a:p>
            <a:r>
              <a:rPr lang="en-US" altLang="en-PK" dirty="0"/>
              <a:t>Login without a password…</a:t>
            </a:r>
          </a:p>
        </p:txBody>
      </p:sp>
      <p:sp>
        <p:nvSpPr>
          <p:cNvPr id="406531" name="Rectangle 3">
            <a:extLst>
              <a:ext uri="{FF2B5EF4-FFF2-40B4-BE49-F238E27FC236}">
                <a16:creationId xmlns:a16="http://schemas.microsoft.com/office/drawing/2014/main" id="{F8250E9E-CEBF-60B5-AE6D-13236304F558}"/>
              </a:ext>
            </a:extLst>
          </p:cNvPr>
          <p:cNvSpPr>
            <a:spLocks noGrp="1" noChangeArrowheads="1"/>
          </p:cNvSpPr>
          <p:nvPr>
            <p:ph type="body" idx="1"/>
          </p:nvPr>
        </p:nvSpPr>
        <p:spPr/>
        <p:txBody>
          <a:bodyPr/>
          <a:lstStyle/>
          <a:p>
            <a:endParaRPr lang="en-PK" altLang="en-PK"/>
          </a:p>
        </p:txBody>
      </p:sp>
      <p:pic>
        <p:nvPicPr>
          <p:cNvPr id="406532" name="Picture 4" descr="XM Micro Biometric Fingerprint Mouse">
            <a:extLst>
              <a:ext uri="{FF2B5EF4-FFF2-40B4-BE49-F238E27FC236}">
                <a16:creationId xmlns:a16="http://schemas.microsoft.com/office/drawing/2014/main" id="{377ECB28-5FE5-3EA7-B456-FD312DBE03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8370" y="1825625"/>
            <a:ext cx="1958031" cy="3665853"/>
          </a:xfrm>
          <a:prstGeom prst="rect">
            <a:avLst/>
          </a:prstGeom>
          <a:noFill/>
          <a:extLst>
            <a:ext uri="{909E8E84-426E-40DD-AFC4-6F175D3DCCD1}">
              <a14:hiddenFill xmlns:a14="http://schemas.microsoft.com/office/drawing/2010/main">
                <a:solidFill>
                  <a:srgbClr val="FFFFFF"/>
                </a:solidFill>
              </a14:hiddenFill>
            </a:ext>
          </a:extLst>
        </p:spPr>
      </p:pic>
      <p:sp>
        <p:nvSpPr>
          <p:cNvPr id="406534" name="Rectangle 6">
            <a:extLst>
              <a:ext uri="{FF2B5EF4-FFF2-40B4-BE49-F238E27FC236}">
                <a16:creationId xmlns:a16="http://schemas.microsoft.com/office/drawing/2014/main" id="{8C364093-16AB-319C-A45C-64191AD0E0BB}"/>
              </a:ext>
            </a:extLst>
          </p:cNvPr>
          <p:cNvSpPr>
            <a:spLocks noChangeArrowheads="1"/>
          </p:cNvSpPr>
          <p:nvPr/>
        </p:nvSpPr>
        <p:spPr bwMode="auto">
          <a:xfrm>
            <a:off x="3048000" y="5410200"/>
            <a:ext cx="25146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en-PK" sz="1600">
                <a:latin typeface="Arial" panose="020B0604020202020204" pitchFamily="34" charset="0"/>
              </a:rPr>
              <a:t>Fingerprint scanners on many new laptops, </a:t>
            </a:r>
            <a:br>
              <a:rPr lang="en-US" altLang="en-PK" sz="1600">
                <a:latin typeface="Arial" panose="020B0604020202020204" pitchFamily="34" charset="0"/>
              </a:rPr>
            </a:br>
            <a:r>
              <a:rPr lang="en-US" altLang="en-PK" sz="1600">
                <a:latin typeface="Arial" panose="020B0604020202020204" pitchFamily="34" charset="0"/>
              </a:rPr>
              <a:t>other devices</a:t>
            </a:r>
          </a:p>
        </p:txBody>
      </p:sp>
      <p:pic>
        <p:nvPicPr>
          <p:cNvPr id="406537" name="Picture 9">
            <a:extLst>
              <a:ext uri="{FF2B5EF4-FFF2-40B4-BE49-F238E27FC236}">
                <a16:creationId xmlns:a16="http://schemas.microsoft.com/office/drawing/2014/main" id="{5E143487-AE70-4E1C-628C-AEBC6F9B56DE}"/>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219326" y="3048000"/>
            <a:ext cx="1057275" cy="1524000"/>
          </a:xfrm>
          <a:prstGeom prst="rect">
            <a:avLst/>
          </a:prstGeom>
          <a:noFill/>
          <a:extLst>
            <a:ext uri="{909E8E84-426E-40DD-AFC4-6F175D3DCCD1}">
              <a14:hiddenFill xmlns:a14="http://schemas.microsoft.com/office/drawing/2010/main">
                <a:solidFill>
                  <a:srgbClr val="FFFFFF"/>
                </a:solidFill>
              </a14:hiddenFill>
            </a:ext>
          </a:extLst>
        </p:spPr>
      </p:pic>
      <p:pic>
        <p:nvPicPr>
          <p:cNvPr id="406539" name="Picture 11">
            <a:extLst>
              <a:ext uri="{FF2B5EF4-FFF2-40B4-BE49-F238E27FC236}">
                <a16:creationId xmlns:a16="http://schemas.microsoft.com/office/drawing/2014/main" id="{26A2A21D-08DE-A618-9E23-704ACBBB72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800" y="2679700"/>
            <a:ext cx="2209800" cy="2197100"/>
          </a:xfrm>
          <a:prstGeom prst="rect">
            <a:avLst/>
          </a:prstGeom>
          <a:noFill/>
          <a:extLst>
            <a:ext uri="{909E8E84-426E-40DD-AFC4-6F175D3DCCD1}">
              <a14:hiddenFill xmlns:a14="http://schemas.microsoft.com/office/drawing/2010/main">
                <a:solidFill>
                  <a:srgbClr val="FFFFFF"/>
                </a:solidFill>
              </a14:hiddenFill>
            </a:ext>
          </a:extLst>
        </p:spPr>
      </p:pic>
      <p:sp>
        <p:nvSpPr>
          <p:cNvPr id="406540" name="Rectangle 12">
            <a:extLst>
              <a:ext uri="{FF2B5EF4-FFF2-40B4-BE49-F238E27FC236}">
                <a16:creationId xmlns:a16="http://schemas.microsoft.com/office/drawing/2014/main" id="{B6D8E864-38C6-DE1F-9E4B-237A1B080DA6}"/>
              </a:ext>
            </a:extLst>
          </p:cNvPr>
          <p:cNvSpPr>
            <a:spLocks noChangeArrowheads="1"/>
          </p:cNvSpPr>
          <p:nvPr/>
        </p:nvSpPr>
        <p:spPr bwMode="auto">
          <a:xfrm>
            <a:off x="6477000" y="5287964"/>
            <a:ext cx="35814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en-PK" sz="1600">
                <a:latin typeface="Arial" panose="020B0604020202020204" pitchFamily="34" charset="0"/>
              </a:rPr>
              <a:t>Face recognition systems now beginning to appear more widely</a:t>
            </a:r>
            <a:br>
              <a:rPr lang="en-US" altLang="en-PK" sz="1600">
                <a:latin typeface="Arial" panose="020B0604020202020204" pitchFamily="34" charset="0"/>
              </a:rPr>
            </a:br>
            <a:r>
              <a:rPr lang="en-US" altLang="en-PK" sz="1400">
                <a:latin typeface="Arial" panose="020B0604020202020204" pitchFamily="34" charset="0"/>
                <a:hlinkClick r:id="rId5"/>
              </a:rPr>
              <a:t>http://www.sensiblevision.com/</a:t>
            </a:r>
            <a:endParaRPr lang="en-US" altLang="en-PK" sz="1400">
              <a:latin typeface="Arial" panose="020B0604020202020204" pitchFamily="34" charset="0"/>
            </a:endParaRPr>
          </a:p>
          <a:p>
            <a:pPr algn="ctr"/>
            <a:endParaRPr lang="en-US" altLang="en-PK" sz="1400">
              <a:latin typeface="Arial" panose="020B0604020202020204" pitchFamily="34" charset="0"/>
            </a:endParaRPr>
          </a:p>
        </p:txBody>
      </p:sp>
      <p:pic>
        <p:nvPicPr>
          <p:cNvPr id="406542" name="Picture 14">
            <a:extLst>
              <a:ext uri="{FF2B5EF4-FFF2-40B4-BE49-F238E27FC236}">
                <a16:creationId xmlns:a16="http://schemas.microsoft.com/office/drawing/2014/main" id="{127AD70E-C631-C04C-C360-7A21951FA8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57900" y="2933700"/>
            <a:ext cx="1714500" cy="1714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1" y="2380016"/>
            <a:ext cx="9031110" cy="2008541"/>
          </a:xfrm>
        </p:spPr>
        <p:txBody>
          <a:bodyPr>
            <a:normAutofit/>
          </a:bodyPr>
          <a:lstStyle/>
          <a:p>
            <a:pPr marL="0" indent="0" algn="ctr">
              <a:buNone/>
            </a:pPr>
            <a:r>
              <a:rPr lang="en-US" sz="4400" dirty="0"/>
              <a:t>Why vision is so hard?</a:t>
            </a:r>
          </a:p>
        </p:txBody>
      </p:sp>
      <p:sp>
        <p:nvSpPr>
          <p:cNvPr id="2" name="Slide Number Placeholder 1"/>
          <p:cNvSpPr>
            <a:spLocks noGrp="1"/>
          </p:cNvSpPr>
          <p:nvPr>
            <p:ph type="sldNum" sz="quarter" idx="12"/>
          </p:nvPr>
        </p:nvSpPr>
        <p:spPr/>
        <p:txBody>
          <a:bodyPr/>
          <a:lstStyle/>
          <a:p>
            <a:fld id="{AD4E86B5-A92D-294E-92AF-8654113B1844}" type="slidenum">
              <a:rPr lang="en-US" smtClean="0"/>
              <a:t>3</a:t>
            </a:fld>
            <a:endParaRPr lang="en-US"/>
          </a:p>
        </p:txBody>
      </p:sp>
    </p:spTree>
    <p:extLst>
      <p:ext uri="{BB962C8B-B14F-4D97-AF65-F5344CB8AC3E}">
        <p14:creationId xmlns:p14="http://schemas.microsoft.com/office/powerpoint/2010/main" val="12845553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a:extLst>
              <a:ext uri="{FF2B5EF4-FFF2-40B4-BE49-F238E27FC236}">
                <a16:creationId xmlns:a16="http://schemas.microsoft.com/office/drawing/2014/main" id="{59800857-3FC3-BBD2-A577-30308A5689BF}"/>
              </a:ext>
            </a:extLst>
          </p:cNvPr>
          <p:cNvSpPr>
            <a:spLocks noGrp="1" noChangeArrowheads="1"/>
          </p:cNvSpPr>
          <p:nvPr>
            <p:ph type="title"/>
          </p:nvPr>
        </p:nvSpPr>
        <p:spPr/>
        <p:txBody>
          <a:bodyPr/>
          <a:lstStyle/>
          <a:p>
            <a:r>
              <a:rPr lang="en-US" altLang="en-PK"/>
              <a:t>Object recognition (in mobile phones)</a:t>
            </a:r>
          </a:p>
        </p:txBody>
      </p:sp>
      <p:sp>
        <p:nvSpPr>
          <p:cNvPr id="396291" name="Rectangle 3">
            <a:extLst>
              <a:ext uri="{FF2B5EF4-FFF2-40B4-BE49-F238E27FC236}">
                <a16:creationId xmlns:a16="http://schemas.microsoft.com/office/drawing/2014/main" id="{44C69313-5164-BA06-62E0-48A5AEAFD5A8}"/>
              </a:ext>
            </a:extLst>
          </p:cNvPr>
          <p:cNvSpPr>
            <a:spLocks noGrp="1" noChangeArrowheads="1"/>
          </p:cNvSpPr>
          <p:nvPr>
            <p:ph type="body" idx="1"/>
          </p:nvPr>
        </p:nvSpPr>
        <p:spPr>
          <a:xfrm>
            <a:off x="2209800" y="5369102"/>
            <a:ext cx="7772400" cy="1676400"/>
          </a:xfrm>
        </p:spPr>
        <p:txBody>
          <a:bodyPr/>
          <a:lstStyle/>
          <a:p>
            <a:r>
              <a:rPr lang="en-US" altLang="en-PK"/>
              <a:t>This is becoming real:</a:t>
            </a:r>
          </a:p>
          <a:p>
            <a:pPr lvl="1"/>
            <a:r>
              <a:rPr lang="en-US" altLang="en-PK"/>
              <a:t>                      Microsoft Research</a:t>
            </a:r>
          </a:p>
          <a:p>
            <a:pPr lvl="1"/>
            <a:r>
              <a:rPr lang="en-US" altLang="en-PK">
                <a:hlinkClick r:id="rId2"/>
              </a:rPr>
              <a:t>Point &amp; Find</a:t>
            </a:r>
            <a:r>
              <a:rPr lang="en-US" altLang="en-PK"/>
              <a:t>, </a:t>
            </a:r>
            <a:r>
              <a:rPr lang="en-US" altLang="en-PK">
                <a:hlinkClick r:id="rId3"/>
              </a:rPr>
              <a:t>Nokia</a:t>
            </a:r>
            <a:endParaRPr lang="en-US" altLang="en-PK"/>
          </a:p>
        </p:txBody>
      </p:sp>
      <p:pic>
        <p:nvPicPr>
          <p:cNvPr id="396293" name="Picture 5" descr="Smart Photos">
            <a:extLst>
              <a:ext uri="{FF2B5EF4-FFF2-40B4-BE49-F238E27FC236}">
                <a16:creationId xmlns:a16="http://schemas.microsoft.com/office/drawing/2014/main" id="{A0466436-EDCF-1467-ACCD-0E2A76FF7E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2726" y="2244902"/>
            <a:ext cx="6543675" cy="2776538"/>
          </a:xfrm>
          <a:prstGeom prst="rect">
            <a:avLst/>
          </a:prstGeom>
          <a:noFill/>
          <a:extLst>
            <a:ext uri="{909E8E84-426E-40DD-AFC4-6F175D3DCCD1}">
              <a14:hiddenFill xmlns:a14="http://schemas.microsoft.com/office/drawing/2010/main">
                <a:solidFill>
                  <a:srgbClr val="FFFFFF"/>
                </a:solidFill>
              </a14:hiddenFill>
            </a:ext>
          </a:extLst>
        </p:spPr>
      </p:pic>
      <p:pic>
        <p:nvPicPr>
          <p:cNvPr id="396295" name="Picture 7">
            <a:hlinkClick r:id="rId5"/>
            <a:extLst>
              <a:ext uri="{FF2B5EF4-FFF2-40B4-BE49-F238E27FC236}">
                <a16:creationId xmlns:a16="http://schemas.microsoft.com/office/drawing/2014/main" id="{5266E3E7-4EB7-7C5F-8E21-250A9A0665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90535" y="5528982"/>
            <a:ext cx="1428750" cy="381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4242" name="Picture 2" descr="____">
            <a:extLst>
              <a:ext uri="{FF2B5EF4-FFF2-40B4-BE49-F238E27FC236}">
                <a16:creationId xmlns:a16="http://schemas.microsoft.com/office/drawing/2014/main" id="{B807DD18-FF4E-A6BE-BF07-A4AB9E15DE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2337370"/>
            <a:ext cx="2343150" cy="3076575"/>
          </a:xfrm>
          <a:prstGeom prst="rect">
            <a:avLst/>
          </a:prstGeom>
          <a:noFill/>
          <a:extLst>
            <a:ext uri="{909E8E84-426E-40DD-AFC4-6F175D3DCCD1}">
              <a14:hiddenFill xmlns:a14="http://schemas.microsoft.com/office/drawing/2010/main">
                <a:solidFill>
                  <a:srgbClr val="FFFFFF"/>
                </a:solidFill>
              </a14:hiddenFill>
            </a:ext>
          </a:extLst>
        </p:spPr>
      </p:pic>
      <p:pic>
        <p:nvPicPr>
          <p:cNvPr id="394243" name="Picture 3">
            <a:extLst>
              <a:ext uri="{FF2B5EF4-FFF2-40B4-BE49-F238E27FC236}">
                <a16:creationId xmlns:a16="http://schemas.microsoft.com/office/drawing/2014/main" id="{ADB97639-4EB7-03C3-CAAF-B6F23B17F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2413570"/>
            <a:ext cx="5715000" cy="2619375"/>
          </a:xfrm>
          <a:prstGeom prst="rect">
            <a:avLst/>
          </a:prstGeom>
          <a:noFill/>
          <a:extLst>
            <a:ext uri="{909E8E84-426E-40DD-AFC4-6F175D3DCCD1}">
              <a14:hiddenFill xmlns:a14="http://schemas.microsoft.com/office/drawing/2010/main">
                <a:solidFill>
                  <a:srgbClr val="FFFFFF"/>
                </a:solidFill>
              </a14:hiddenFill>
            </a:ext>
          </a:extLst>
        </p:spPr>
      </p:pic>
      <p:sp>
        <p:nvSpPr>
          <p:cNvPr id="394244" name="Text Box 4">
            <a:extLst>
              <a:ext uri="{FF2B5EF4-FFF2-40B4-BE49-F238E27FC236}">
                <a16:creationId xmlns:a16="http://schemas.microsoft.com/office/drawing/2014/main" id="{43331A35-5816-CB2D-7E22-7D5C3FD467A3}"/>
              </a:ext>
            </a:extLst>
          </p:cNvPr>
          <p:cNvSpPr txBox="1">
            <a:spLocks noChangeArrowheads="1"/>
          </p:cNvSpPr>
          <p:nvPr/>
        </p:nvSpPr>
        <p:spPr bwMode="auto">
          <a:xfrm>
            <a:off x="3489326" y="5988050"/>
            <a:ext cx="51974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PK" sz="1600" i="1">
                <a:latin typeface="Arial" panose="020B0604020202020204" pitchFamily="34" charset="0"/>
              </a:rPr>
              <a:t>The Matrix</a:t>
            </a:r>
            <a:r>
              <a:rPr lang="en-US" altLang="en-PK" sz="1600">
                <a:latin typeface="Arial" panose="020B0604020202020204" pitchFamily="34" charset="0"/>
              </a:rPr>
              <a:t> movies, ESC Entertainment, XYZRGB, NRC</a:t>
            </a:r>
          </a:p>
        </p:txBody>
      </p:sp>
      <p:sp>
        <p:nvSpPr>
          <p:cNvPr id="394245" name="Rectangle 5">
            <a:extLst>
              <a:ext uri="{FF2B5EF4-FFF2-40B4-BE49-F238E27FC236}">
                <a16:creationId xmlns:a16="http://schemas.microsoft.com/office/drawing/2014/main" id="{CCE6F07D-1D15-01FD-C774-C3F5AF0446F9}"/>
              </a:ext>
            </a:extLst>
          </p:cNvPr>
          <p:cNvSpPr>
            <a:spLocks noGrp="1" noChangeArrowheads="1"/>
          </p:cNvSpPr>
          <p:nvPr>
            <p:ph type="title"/>
          </p:nvPr>
        </p:nvSpPr>
        <p:spPr>
          <a:noFill/>
          <a:ln/>
        </p:spPr>
        <p:txBody>
          <a:bodyPr/>
          <a:lstStyle/>
          <a:p>
            <a:r>
              <a:rPr lang="en-US" altLang="en-PK"/>
              <a:t>Special effects:  shape capture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8" name="Text Box 4">
            <a:extLst>
              <a:ext uri="{FF2B5EF4-FFF2-40B4-BE49-F238E27FC236}">
                <a16:creationId xmlns:a16="http://schemas.microsoft.com/office/drawing/2014/main" id="{ECD08B22-18D2-236C-4412-BAEED25C2C91}"/>
              </a:ext>
            </a:extLst>
          </p:cNvPr>
          <p:cNvSpPr txBox="1">
            <a:spLocks noChangeArrowheads="1"/>
          </p:cNvSpPr>
          <p:nvPr/>
        </p:nvSpPr>
        <p:spPr bwMode="auto">
          <a:xfrm>
            <a:off x="3698876" y="6096001"/>
            <a:ext cx="475932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lang="en-US" altLang="en-PK" sz="1600" i="1">
                <a:latin typeface="Arial" panose="020B0604020202020204" pitchFamily="34" charset="0"/>
              </a:rPr>
              <a:t>Pirates of the Carribean</a:t>
            </a:r>
            <a:r>
              <a:rPr lang="en-US" altLang="en-PK" sz="1600">
                <a:latin typeface="Arial" panose="020B0604020202020204" pitchFamily="34" charset="0"/>
              </a:rPr>
              <a:t>, Industrial Light and Magic</a:t>
            </a:r>
          </a:p>
          <a:p>
            <a:pPr algn="ctr" eaLnBrk="1" hangingPunct="1"/>
            <a:r>
              <a:rPr lang="en-US" altLang="en-PK" sz="1600">
                <a:latin typeface="Arial" panose="020B0604020202020204" pitchFamily="34" charset="0"/>
                <a:hlinkClick r:id="rId2"/>
              </a:rPr>
              <a:t>Click here for interactive demo</a:t>
            </a:r>
            <a:endParaRPr lang="en-US" altLang="en-PK" sz="1600">
              <a:latin typeface="Arial" panose="020B0604020202020204" pitchFamily="34" charset="0"/>
            </a:endParaRPr>
          </a:p>
        </p:txBody>
      </p:sp>
      <p:sp>
        <p:nvSpPr>
          <p:cNvPr id="395269" name="Rectangle 5">
            <a:extLst>
              <a:ext uri="{FF2B5EF4-FFF2-40B4-BE49-F238E27FC236}">
                <a16:creationId xmlns:a16="http://schemas.microsoft.com/office/drawing/2014/main" id="{487648BD-5B45-FC7B-662B-5B51ACE0E7AA}"/>
              </a:ext>
            </a:extLst>
          </p:cNvPr>
          <p:cNvSpPr>
            <a:spLocks noGrp="1" noChangeArrowheads="1"/>
          </p:cNvSpPr>
          <p:nvPr>
            <p:ph type="title"/>
          </p:nvPr>
        </p:nvSpPr>
        <p:spPr>
          <a:xfrm>
            <a:off x="388363" y="-422314"/>
            <a:ext cx="10058400" cy="1450757"/>
          </a:xfrm>
          <a:noFill/>
          <a:ln/>
        </p:spPr>
        <p:txBody>
          <a:bodyPr/>
          <a:lstStyle/>
          <a:p>
            <a:r>
              <a:rPr lang="en-US" altLang="en-PK" dirty="0"/>
              <a:t>Special effects:  motion capture</a:t>
            </a:r>
          </a:p>
        </p:txBody>
      </p:sp>
      <p:pic>
        <p:nvPicPr>
          <p:cNvPr id="395270" name="Picture 6">
            <a:extLst>
              <a:ext uri="{FF2B5EF4-FFF2-40B4-BE49-F238E27FC236}">
                <a16:creationId xmlns:a16="http://schemas.microsoft.com/office/drawing/2014/main" id="{4ED12253-305E-EFF9-B706-2C9827EE9C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7575" y="1143001"/>
            <a:ext cx="5276850" cy="240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5271" name="Picture 7">
            <a:extLst>
              <a:ext uri="{FF2B5EF4-FFF2-40B4-BE49-F238E27FC236}">
                <a16:creationId xmlns:a16="http://schemas.microsoft.com/office/drawing/2014/main" id="{91A48BD2-10D0-BEE9-BBF9-A32BCCC10C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2339" y="3581400"/>
            <a:ext cx="5267325" cy="241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a:extLst>
              <a:ext uri="{FF2B5EF4-FFF2-40B4-BE49-F238E27FC236}">
                <a16:creationId xmlns:a16="http://schemas.microsoft.com/office/drawing/2014/main" id="{D6D6CECF-56BF-45F1-8584-AD6A0CA334A9}"/>
              </a:ext>
            </a:extLst>
          </p:cNvPr>
          <p:cNvSpPr>
            <a:spLocks noGrp="1" noChangeArrowheads="1"/>
          </p:cNvSpPr>
          <p:nvPr>
            <p:ph type="title"/>
          </p:nvPr>
        </p:nvSpPr>
        <p:spPr/>
        <p:txBody>
          <a:bodyPr/>
          <a:lstStyle/>
          <a:p>
            <a:r>
              <a:rPr lang="en-US" altLang="en-PK"/>
              <a:t>Sports</a:t>
            </a:r>
          </a:p>
        </p:txBody>
      </p:sp>
      <p:sp>
        <p:nvSpPr>
          <p:cNvPr id="399363" name="Rectangle 3">
            <a:extLst>
              <a:ext uri="{FF2B5EF4-FFF2-40B4-BE49-F238E27FC236}">
                <a16:creationId xmlns:a16="http://schemas.microsoft.com/office/drawing/2014/main" id="{E8F008DE-EA9D-CCDF-6D84-E46111852293}"/>
              </a:ext>
            </a:extLst>
          </p:cNvPr>
          <p:cNvSpPr>
            <a:spLocks noGrp="1" noChangeArrowheads="1"/>
          </p:cNvSpPr>
          <p:nvPr>
            <p:ph type="body" idx="1"/>
          </p:nvPr>
        </p:nvSpPr>
        <p:spPr/>
        <p:txBody>
          <a:bodyPr/>
          <a:lstStyle/>
          <a:p>
            <a:endParaRPr lang="en-PK" altLang="en-PK"/>
          </a:p>
        </p:txBody>
      </p:sp>
      <p:pic>
        <p:nvPicPr>
          <p:cNvPr id="399365" name="Picture 5">
            <a:extLst>
              <a:ext uri="{FF2B5EF4-FFF2-40B4-BE49-F238E27FC236}">
                <a16:creationId xmlns:a16="http://schemas.microsoft.com/office/drawing/2014/main" id="{403AD715-C637-25BE-F60A-982C2FE7AC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552575"/>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399366" name="Text Box 6">
            <a:extLst>
              <a:ext uri="{FF2B5EF4-FFF2-40B4-BE49-F238E27FC236}">
                <a16:creationId xmlns:a16="http://schemas.microsoft.com/office/drawing/2014/main" id="{329286D9-AA3C-47B8-B971-339A090DE902}"/>
              </a:ext>
            </a:extLst>
          </p:cNvPr>
          <p:cNvSpPr txBox="1">
            <a:spLocks noChangeArrowheads="1"/>
          </p:cNvSpPr>
          <p:nvPr/>
        </p:nvSpPr>
        <p:spPr bwMode="auto">
          <a:xfrm>
            <a:off x="3957638" y="4495801"/>
            <a:ext cx="4246562"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lang="en-US" altLang="en-PK" sz="1600" i="1">
                <a:latin typeface="Arial" panose="020B0604020202020204" pitchFamily="34" charset="0"/>
              </a:rPr>
              <a:t>Sportvision</a:t>
            </a:r>
            <a:r>
              <a:rPr lang="en-US" altLang="en-PK" sz="1600">
                <a:latin typeface="Arial" panose="020B0604020202020204" pitchFamily="34" charset="0"/>
              </a:rPr>
              <a:t> first down line</a:t>
            </a:r>
          </a:p>
          <a:p>
            <a:pPr algn="ctr" eaLnBrk="1" hangingPunct="1"/>
            <a:r>
              <a:rPr lang="en-US" altLang="en-PK" sz="1600">
                <a:latin typeface="Arial" panose="020B0604020202020204" pitchFamily="34" charset="0"/>
              </a:rPr>
              <a:t>Nice </a:t>
            </a:r>
            <a:r>
              <a:rPr lang="en-US" altLang="en-PK" sz="1600">
                <a:latin typeface="Arial" panose="020B0604020202020204" pitchFamily="34" charset="0"/>
                <a:hlinkClick r:id="rId3"/>
              </a:rPr>
              <a:t>explanation</a:t>
            </a:r>
            <a:r>
              <a:rPr lang="en-US" altLang="en-PK" sz="1600">
                <a:latin typeface="Arial" panose="020B0604020202020204" pitchFamily="34" charset="0"/>
              </a:rPr>
              <a:t> on www.howstuffworks.com</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a:extLst>
              <a:ext uri="{FF2B5EF4-FFF2-40B4-BE49-F238E27FC236}">
                <a16:creationId xmlns:a16="http://schemas.microsoft.com/office/drawing/2014/main" id="{9201612B-2AEF-B218-8D4C-B4866AEB6884}"/>
              </a:ext>
            </a:extLst>
          </p:cNvPr>
          <p:cNvSpPr>
            <a:spLocks noGrp="1" noChangeArrowheads="1"/>
          </p:cNvSpPr>
          <p:nvPr>
            <p:ph type="title"/>
          </p:nvPr>
        </p:nvSpPr>
        <p:spPr>
          <a:xfrm>
            <a:off x="1097280" y="286603"/>
            <a:ext cx="10058400" cy="583347"/>
          </a:xfrm>
        </p:spPr>
        <p:txBody>
          <a:bodyPr>
            <a:normAutofit fontScale="90000"/>
          </a:bodyPr>
          <a:lstStyle/>
          <a:p>
            <a:r>
              <a:rPr lang="en-US" altLang="en-PK" dirty="0"/>
              <a:t>Smart cars</a:t>
            </a:r>
          </a:p>
        </p:txBody>
      </p:sp>
      <p:sp>
        <p:nvSpPr>
          <p:cNvPr id="397315" name="Rectangle 3">
            <a:extLst>
              <a:ext uri="{FF2B5EF4-FFF2-40B4-BE49-F238E27FC236}">
                <a16:creationId xmlns:a16="http://schemas.microsoft.com/office/drawing/2014/main" id="{5F83C6A4-4FB8-80EE-329C-969FB06E7E6F}"/>
              </a:ext>
            </a:extLst>
          </p:cNvPr>
          <p:cNvSpPr>
            <a:spLocks noGrp="1" noChangeArrowheads="1"/>
          </p:cNvSpPr>
          <p:nvPr>
            <p:ph type="body" idx="1"/>
          </p:nvPr>
        </p:nvSpPr>
        <p:spPr>
          <a:xfrm>
            <a:off x="2209800" y="4876800"/>
            <a:ext cx="8077200" cy="2057400"/>
          </a:xfrm>
        </p:spPr>
        <p:txBody>
          <a:bodyPr/>
          <a:lstStyle/>
          <a:p>
            <a:r>
              <a:rPr lang="en-US" altLang="en-PK">
                <a:hlinkClick r:id="rId2"/>
              </a:rPr>
              <a:t>Mobileye</a:t>
            </a:r>
            <a:endParaRPr lang="en-US" altLang="en-PK"/>
          </a:p>
          <a:p>
            <a:pPr lvl="1"/>
            <a:r>
              <a:rPr lang="en-US" altLang="en-PK"/>
              <a:t>Vision systems currently in high-end BMW, GM, Volvo models </a:t>
            </a:r>
          </a:p>
          <a:p>
            <a:pPr lvl="1"/>
            <a:r>
              <a:rPr lang="en-US" altLang="en-PK"/>
              <a:t>By 2010:  70% of car manufacturers.</a:t>
            </a:r>
          </a:p>
          <a:p>
            <a:pPr lvl="1"/>
            <a:r>
              <a:rPr lang="en-US" altLang="en-PK">
                <a:hlinkClick r:id="rId3" action="ppaction://hlinkfile"/>
              </a:rPr>
              <a:t>Video demo</a:t>
            </a:r>
            <a:endParaRPr lang="en-US" altLang="en-PK"/>
          </a:p>
        </p:txBody>
      </p:sp>
      <p:pic>
        <p:nvPicPr>
          <p:cNvPr id="397318" name="Picture 6">
            <a:extLst>
              <a:ext uri="{FF2B5EF4-FFF2-40B4-BE49-F238E27FC236}">
                <a16:creationId xmlns:a16="http://schemas.microsoft.com/office/drawing/2014/main" id="{BF062785-77ED-5088-116C-D3B3109E13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8876" y="869950"/>
            <a:ext cx="7781925" cy="400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7320" name="Text Box 8">
            <a:extLst>
              <a:ext uri="{FF2B5EF4-FFF2-40B4-BE49-F238E27FC236}">
                <a16:creationId xmlns:a16="http://schemas.microsoft.com/office/drawing/2014/main" id="{3699F8C7-9238-B76B-9448-2CF7CA06AFD6}"/>
              </a:ext>
            </a:extLst>
          </p:cNvPr>
          <p:cNvSpPr txBox="1">
            <a:spLocks noChangeArrowheads="1"/>
          </p:cNvSpPr>
          <p:nvPr/>
        </p:nvSpPr>
        <p:spPr bwMode="auto">
          <a:xfrm>
            <a:off x="6096001" y="425450"/>
            <a:ext cx="39671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PK" sz="1600">
                <a:latin typeface="Arial" panose="020B0604020202020204" pitchFamily="34" charset="0"/>
              </a:rPr>
              <a:t>Slide content courtesy of Amnon Shashua</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a:extLst>
              <a:ext uri="{FF2B5EF4-FFF2-40B4-BE49-F238E27FC236}">
                <a16:creationId xmlns:a16="http://schemas.microsoft.com/office/drawing/2014/main" id="{4C6A7F97-DBF5-9071-1B4F-85B531AE5A22}"/>
              </a:ext>
            </a:extLst>
          </p:cNvPr>
          <p:cNvSpPr>
            <a:spLocks noGrp="1" noChangeArrowheads="1"/>
          </p:cNvSpPr>
          <p:nvPr>
            <p:ph type="title"/>
          </p:nvPr>
        </p:nvSpPr>
        <p:spPr/>
        <p:txBody>
          <a:bodyPr/>
          <a:lstStyle/>
          <a:p>
            <a:r>
              <a:rPr lang="en-US" altLang="en-PK"/>
              <a:t>Vision-based interaction (and games)</a:t>
            </a:r>
          </a:p>
        </p:txBody>
      </p:sp>
      <p:pic>
        <p:nvPicPr>
          <p:cNvPr id="402437" name="Picture 5">
            <a:hlinkClick r:id="rId2" tooltip="Wii Wiimotea.png"/>
            <a:extLst>
              <a:ext uri="{FF2B5EF4-FFF2-40B4-BE49-F238E27FC236}">
                <a16:creationId xmlns:a16="http://schemas.microsoft.com/office/drawing/2014/main" id="{7AAC0362-BCF1-AD35-F5E4-A2C77C0AB3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4844" y="1957491"/>
            <a:ext cx="1805255" cy="2395435"/>
          </a:xfrm>
          <a:prstGeom prst="rect">
            <a:avLst/>
          </a:prstGeom>
          <a:noFill/>
          <a:extLst>
            <a:ext uri="{909E8E84-426E-40DD-AFC4-6F175D3DCCD1}">
              <a14:hiddenFill xmlns:a14="http://schemas.microsoft.com/office/drawing/2010/main">
                <a:solidFill>
                  <a:srgbClr val="FFFFFF"/>
                </a:solidFill>
              </a14:hiddenFill>
            </a:ext>
          </a:extLst>
        </p:spPr>
      </p:pic>
      <p:pic>
        <p:nvPicPr>
          <p:cNvPr id="402439" name="Picture 7" descr="LA audience plays NewsBreaker Live">
            <a:extLst>
              <a:ext uri="{FF2B5EF4-FFF2-40B4-BE49-F238E27FC236}">
                <a16:creationId xmlns:a16="http://schemas.microsoft.com/office/drawing/2014/main" id="{EF04639A-3825-FD14-5A90-E8BBC5F2E7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3733800"/>
            <a:ext cx="3352800" cy="2230438"/>
          </a:xfrm>
          <a:prstGeom prst="rect">
            <a:avLst/>
          </a:prstGeom>
          <a:noFill/>
          <a:extLst>
            <a:ext uri="{909E8E84-426E-40DD-AFC4-6F175D3DCCD1}">
              <a14:hiddenFill xmlns:a14="http://schemas.microsoft.com/office/drawing/2010/main">
                <a:solidFill>
                  <a:srgbClr val="FFFFFF"/>
                </a:solidFill>
              </a14:hiddenFill>
            </a:ext>
          </a:extLst>
        </p:spPr>
      </p:pic>
      <p:pic>
        <p:nvPicPr>
          <p:cNvPr id="402441" name="Picture 9">
            <a:extLst>
              <a:ext uri="{FF2B5EF4-FFF2-40B4-BE49-F238E27FC236}">
                <a16:creationId xmlns:a16="http://schemas.microsoft.com/office/drawing/2014/main" id="{953E6D80-81D4-D23E-0826-E7127BAE98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5188" y="1830405"/>
            <a:ext cx="2483777" cy="1324803"/>
          </a:xfrm>
          <a:prstGeom prst="rect">
            <a:avLst/>
          </a:prstGeom>
          <a:noFill/>
          <a:extLst>
            <a:ext uri="{909E8E84-426E-40DD-AFC4-6F175D3DCCD1}">
              <a14:hiddenFill xmlns:a14="http://schemas.microsoft.com/office/drawing/2010/main">
                <a:solidFill>
                  <a:srgbClr val="FFFFFF"/>
                </a:solidFill>
              </a14:hiddenFill>
            </a:ext>
          </a:extLst>
        </p:spPr>
      </p:pic>
      <p:sp>
        <p:nvSpPr>
          <p:cNvPr id="402442" name="Text Box 10">
            <a:extLst>
              <a:ext uri="{FF2B5EF4-FFF2-40B4-BE49-F238E27FC236}">
                <a16:creationId xmlns:a16="http://schemas.microsoft.com/office/drawing/2014/main" id="{08F7D93C-AE15-3268-DE3F-4B99BF2C2108}"/>
              </a:ext>
            </a:extLst>
          </p:cNvPr>
          <p:cNvSpPr txBox="1">
            <a:spLocks noChangeArrowheads="1"/>
          </p:cNvSpPr>
          <p:nvPr/>
        </p:nvSpPr>
        <p:spPr bwMode="auto">
          <a:xfrm>
            <a:off x="1574800" y="4419601"/>
            <a:ext cx="3333750" cy="106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PK" sz="1600">
                <a:latin typeface="Arial" panose="020B0604020202020204" pitchFamily="34" charset="0"/>
              </a:rPr>
              <a:t>Nintendo Wii has camera-based IR</a:t>
            </a:r>
            <a:br>
              <a:rPr lang="en-US" altLang="en-PK" sz="1600">
                <a:latin typeface="Arial" panose="020B0604020202020204" pitchFamily="34" charset="0"/>
              </a:rPr>
            </a:br>
            <a:r>
              <a:rPr lang="en-US" altLang="en-PK" sz="1600">
                <a:latin typeface="Arial" panose="020B0604020202020204" pitchFamily="34" charset="0"/>
              </a:rPr>
              <a:t>tracking built in.  See </a:t>
            </a:r>
            <a:r>
              <a:rPr lang="en-US" altLang="en-PK" sz="1600">
                <a:latin typeface="Arial" panose="020B0604020202020204" pitchFamily="34" charset="0"/>
                <a:hlinkClick r:id="rId6"/>
              </a:rPr>
              <a:t>Lee’s work at</a:t>
            </a:r>
            <a:br>
              <a:rPr lang="en-US" altLang="en-PK" sz="1600">
                <a:latin typeface="Arial" panose="020B0604020202020204" pitchFamily="34" charset="0"/>
                <a:hlinkClick r:id="rId6"/>
              </a:rPr>
            </a:br>
            <a:r>
              <a:rPr lang="en-US" altLang="en-PK" sz="1600">
                <a:latin typeface="Arial" panose="020B0604020202020204" pitchFamily="34" charset="0"/>
                <a:hlinkClick r:id="rId6"/>
              </a:rPr>
              <a:t>CMU </a:t>
            </a:r>
            <a:r>
              <a:rPr lang="en-US" altLang="en-PK" sz="1600">
                <a:latin typeface="Arial" panose="020B0604020202020204" pitchFamily="34" charset="0"/>
              </a:rPr>
              <a:t>on clever tricks on using it to</a:t>
            </a:r>
            <a:br>
              <a:rPr lang="en-US" altLang="en-PK" sz="1600">
                <a:latin typeface="Arial" panose="020B0604020202020204" pitchFamily="34" charset="0"/>
              </a:rPr>
            </a:br>
            <a:r>
              <a:rPr lang="en-US" altLang="en-PK" sz="1600">
                <a:latin typeface="Arial" panose="020B0604020202020204" pitchFamily="34" charset="0"/>
              </a:rPr>
              <a:t>create a </a:t>
            </a:r>
            <a:r>
              <a:rPr lang="en-US" altLang="en-PK" sz="1600">
                <a:latin typeface="Arial" panose="020B0604020202020204" pitchFamily="34" charset="0"/>
                <a:hlinkClick r:id="rId7"/>
              </a:rPr>
              <a:t>multi-touch display</a:t>
            </a:r>
            <a:r>
              <a:rPr lang="en-US" altLang="en-PK" sz="1600">
                <a:latin typeface="Arial" panose="020B0604020202020204" pitchFamily="34" charset="0"/>
              </a:rPr>
              <a:t>! </a:t>
            </a:r>
          </a:p>
        </p:txBody>
      </p:sp>
      <p:sp>
        <p:nvSpPr>
          <p:cNvPr id="402443" name="Text Box 11">
            <a:extLst>
              <a:ext uri="{FF2B5EF4-FFF2-40B4-BE49-F238E27FC236}">
                <a16:creationId xmlns:a16="http://schemas.microsoft.com/office/drawing/2014/main" id="{B1E7CAC6-7352-88FC-90F5-40174A1294D9}"/>
              </a:ext>
            </a:extLst>
          </p:cNvPr>
          <p:cNvSpPr txBox="1">
            <a:spLocks noChangeArrowheads="1"/>
          </p:cNvSpPr>
          <p:nvPr/>
        </p:nvSpPr>
        <p:spPr bwMode="auto">
          <a:xfrm>
            <a:off x="6324601" y="3275002"/>
            <a:ext cx="38131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PK" sz="1600">
                <a:latin typeface="Arial" panose="020B0604020202020204" pitchFamily="34" charset="0"/>
                <a:hlinkClick r:id="rId8"/>
              </a:rPr>
              <a:t>Digimask</a:t>
            </a:r>
            <a:r>
              <a:rPr lang="en-US" altLang="en-PK" sz="1600">
                <a:latin typeface="Arial" panose="020B0604020202020204" pitchFamily="34" charset="0"/>
              </a:rPr>
              <a:t>:  put your face on a 3D avatar.</a:t>
            </a:r>
          </a:p>
        </p:txBody>
      </p:sp>
      <p:sp>
        <p:nvSpPr>
          <p:cNvPr id="402444" name="Text Box 12">
            <a:extLst>
              <a:ext uri="{FF2B5EF4-FFF2-40B4-BE49-F238E27FC236}">
                <a16:creationId xmlns:a16="http://schemas.microsoft.com/office/drawing/2014/main" id="{476844D9-347D-4AF4-ECFB-1B33B4566DFE}"/>
              </a:ext>
            </a:extLst>
          </p:cNvPr>
          <p:cNvSpPr txBox="1">
            <a:spLocks noChangeArrowheads="1"/>
          </p:cNvSpPr>
          <p:nvPr/>
        </p:nvSpPr>
        <p:spPr bwMode="auto">
          <a:xfrm>
            <a:off x="5254625" y="6019801"/>
            <a:ext cx="5132388"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PK" sz="1600" i="1">
                <a:latin typeface="Arial" panose="020B0604020202020204" pitchFamily="34" charset="0"/>
                <a:hlinkClick r:id="rId9"/>
              </a:rPr>
              <a:t>“Game turns moviegoers into Human Joysticks”</a:t>
            </a:r>
            <a:r>
              <a:rPr lang="en-US" altLang="en-PK" sz="1600">
                <a:latin typeface="Arial" panose="020B0604020202020204" pitchFamily="34" charset="0"/>
                <a:hlinkClick r:id="rId9"/>
              </a:rPr>
              <a:t>, </a:t>
            </a:r>
            <a:r>
              <a:rPr lang="en-US" altLang="en-PK" sz="1600">
                <a:latin typeface="Arial" panose="020B0604020202020204" pitchFamily="34" charset="0"/>
              </a:rPr>
              <a:t>CNET</a:t>
            </a:r>
          </a:p>
          <a:p>
            <a:r>
              <a:rPr lang="en-US" altLang="en-PK" sz="1600">
                <a:latin typeface="Arial" panose="020B0604020202020204" pitchFamily="34" charset="0"/>
              </a:rPr>
              <a:t>Camera tracking a crowd, based on </a:t>
            </a:r>
            <a:r>
              <a:rPr lang="en-US" altLang="en-PK" sz="1600">
                <a:latin typeface="Arial" panose="020B0604020202020204" pitchFamily="34" charset="0"/>
                <a:hlinkClick r:id="rId10"/>
              </a:rPr>
              <a:t>this work</a:t>
            </a:r>
            <a:r>
              <a:rPr lang="en-US" altLang="en-PK" sz="1600">
                <a:latin typeface="Arial" panose="020B0604020202020204" pitchFamily="34" charset="0"/>
              </a:rPr>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a:extLst>
              <a:ext uri="{FF2B5EF4-FFF2-40B4-BE49-F238E27FC236}">
                <a16:creationId xmlns:a16="http://schemas.microsoft.com/office/drawing/2014/main" id="{54826FF0-AD15-7464-BE71-EC9468CEFDC7}"/>
              </a:ext>
            </a:extLst>
          </p:cNvPr>
          <p:cNvSpPr>
            <a:spLocks noGrp="1" noChangeArrowheads="1"/>
          </p:cNvSpPr>
          <p:nvPr>
            <p:ph type="title"/>
          </p:nvPr>
        </p:nvSpPr>
        <p:spPr>
          <a:xfrm>
            <a:off x="1097280" y="286603"/>
            <a:ext cx="9813875" cy="777417"/>
          </a:xfrm>
        </p:spPr>
        <p:txBody>
          <a:bodyPr/>
          <a:lstStyle/>
          <a:p>
            <a:r>
              <a:rPr lang="en-US" altLang="en-PK" dirty="0"/>
              <a:t>Vision in space</a:t>
            </a:r>
          </a:p>
        </p:txBody>
      </p:sp>
      <p:sp>
        <p:nvSpPr>
          <p:cNvPr id="403459" name="Rectangle 3">
            <a:extLst>
              <a:ext uri="{FF2B5EF4-FFF2-40B4-BE49-F238E27FC236}">
                <a16:creationId xmlns:a16="http://schemas.microsoft.com/office/drawing/2014/main" id="{D4A865A9-CF66-25BE-1B45-000DD77C6BA7}"/>
              </a:ext>
            </a:extLst>
          </p:cNvPr>
          <p:cNvSpPr>
            <a:spLocks noGrp="1" noChangeArrowheads="1"/>
          </p:cNvSpPr>
          <p:nvPr>
            <p:ph type="body" idx="1"/>
          </p:nvPr>
        </p:nvSpPr>
        <p:spPr/>
        <p:txBody>
          <a:bodyPr/>
          <a:lstStyle/>
          <a:p>
            <a:endParaRPr lang="en-US" altLang="en-PK" dirty="0"/>
          </a:p>
          <a:p>
            <a:endParaRPr lang="en-PK" altLang="en-PK" dirty="0"/>
          </a:p>
        </p:txBody>
      </p:sp>
      <p:pic>
        <p:nvPicPr>
          <p:cNvPr id="403462" name="Picture 6">
            <a:extLst>
              <a:ext uri="{FF2B5EF4-FFF2-40B4-BE49-F238E27FC236}">
                <a16:creationId xmlns:a16="http://schemas.microsoft.com/office/drawing/2014/main" id="{4B4CC08A-FE6E-007B-7D79-9FBCEBE143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368819"/>
            <a:ext cx="8534400" cy="2333625"/>
          </a:xfrm>
          <a:prstGeom prst="rect">
            <a:avLst/>
          </a:prstGeom>
          <a:noFill/>
          <a:extLst>
            <a:ext uri="{909E8E84-426E-40DD-AFC4-6F175D3DCCD1}">
              <a14:hiddenFill xmlns:a14="http://schemas.microsoft.com/office/drawing/2010/main">
                <a:solidFill>
                  <a:srgbClr val="FFFFFF"/>
                </a:solidFill>
              </a14:hiddenFill>
            </a:ext>
          </a:extLst>
        </p:spPr>
      </p:pic>
      <p:sp>
        <p:nvSpPr>
          <p:cNvPr id="403463" name="Rectangle 7">
            <a:extLst>
              <a:ext uri="{FF2B5EF4-FFF2-40B4-BE49-F238E27FC236}">
                <a16:creationId xmlns:a16="http://schemas.microsoft.com/office/drawing/2014/main" id="{3A0812A0-F390-5EE1-6CA7-9AC32D824437}"/>
              </a:ext>
            </a:extLst>
          </p:cNvPr>
          <p:cNvSpPr>
            <a:spLocks noChangeArrowheads="1"/>
          </p:cNvSpPr>
          <p:nvPr/>
        </p:nvSpPr>
        <p:spPr bwMode="auto">
          <a:xfrm>
            <a:off x="2209800" y="4495800"/>
            <a:ext cx="80010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r>
              <a:rPr lang="en-US" altLang="en-PK" dirty="0"/>
              <a:t>Vision systems (JPL) used for several tasks</a:t>
            </a:r>
          </a:p>
          <a:p>
            <a:pPr lvl="1"/>
            <a:r>
              <a:rPr lang="en-US" altLang="en-PK" dirty="0"/>
              <a:t>Panorama stitching</a:t>
            </a:r>
          </a:p>
          <a:p>
            <a:pPr lvl="1"/>
            <a:r>
              <a:rPr lang="en-US" altLang="en-PK" dirty="0"/>
              <a:t>3D terrain modeling</a:t>
            </a:r>
          </a:p>
          <a:p>
            <a:pPr lvl="1"/>
            <a:r>
              <a:rPr lang="en-US" altLang="en-PK" dirty="0"/>
              <a:t>Obstacle detection, position tracking</a:t>
            </a:r>
          </a:p>
          <a:p>
            <a:pPr lvl="1"/>
            <a:r>
              <a:rPr lang="en-US" altLang="en-PK" dirty="0"/>
              <a:t>For more, read “</a:t>
            </a:r>
            <a:r>
              <a:rPr lang="en-US" altLang="en-PK" dirty="0">
                <a:hlinkClick r:id="rId3"/>
              </a:rPr>
              <a:t>Computer Vision on Mars</a:t>
            </a:r>
            <a:r>
              <a:rPr lang="en-US" altLang="en-PK" dirty="0"/>
              <a:t>” by </a:t>
            </a:r>
            <a:r>
              <a:rPr lang="en-US" altLang="en-PK" dirty="0" err="1"/>
              <a:t>Matthies</a:t>
            </a:r>
            <a:r>
              <a:rPr lang="en-US" altLang="en-PK" dirty="0"/>
              <a:t> et al.</a:t>
            </a:r>
          </a:p>
        </p:txBody>
      </p:sp>
      <p:sp>
        <p:nvSpPr>
          <p:cNvPr id="403464" name="Rectangle 8">
            <a:extLst>
              <a:ext uri="{FF2B5EF4-FFF2-40B4-BE49-F238E27FC236}">
                <a16:creationId xmlns:a16="http://schemas.microsoft.com/office/drawing/2014/main" id="{0A050B0A-8D29-12C0-4802-046E655E5AE8}"/>
              </a:ext>
            </a:extLst>
          </p:cNvPr>
          <p:cNvSpPr>
            <a:spLocks noChangeArrowheads="1"/>
          </p:cNvSpPr>
          <p:nvPr/>
        </p:nvSpPr>
        <p:spPr bwMode="auto">
          <a:xfrm>
            <a:off x="2362200" y="3609976"/>
            <a:ext cx="77724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en-PK" sz="1600">
                <a:latin typeface="Arial" panose="020B0604020202020204" pitchFamily="34" charset="0"/>
                <a:hlinkClick r:id="rId4"/>
              </a:rPr>
              <a:t>NASA'S Mars Exploration Rover Spirit </a:t>
            </a:r>
            <a:r>
              <a:rPr lang="en-US" altLang="en-PK" sz="1600">
                <a:latin typeface="Arial" panose="020B0604020202020204" pitchFamily="34" charset="0"/>
              </a:rPr>
              <a:t>captured this westward view from atop </a:t>
            </a:r>
            <a:br>
              <a:rPr lang="en-US" altLang="en-PK" sz="1600">
                <a:latin typeface="Arial" panose="020B0604020202020204" pitchFamily="34" charset="0"/>
              </a:rPr>
            </a:br>
            <a:r>
              <a:rPr lang="en-US" altLang="en-PK" sz="1600">
                <a:latin typeface="Arial" panose="020B0604020202020204" pitchFamily="34" charset="0"/>
              </a:rPr>
              <a:t>a low plateau where Spirit spent the closing months of 2007.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a:extLst>
              <a:ext uri="{FF2B5EF4-FFF2-40B4-BE49-F238E27FC236}">
                <a16:creationId xmlns:a16="http://schemas.microsoft.com/office/drawing/2014/main" id="{5E7C4C89-F6E9-7095-7D50-0C12DBEBB64E}"/>
              </a:ext>
            </a:extLst>
          </p:cNvPr>
          <p:cNvSpPr>
            <a:spLocks noGrp="1" noChangeArrowheads="1"/>
          </p:cNvSpPr>
          <p:nvPr>
            <p:ph type="title"/>
          </p:nvPr>
        </p:nvSpPr>
        <p:spPr/>
        <p:txBody>
          <a:bodyPr/>
          <a:lstStyle/>
          <a:p>
            <a:r>
              <a:rPr lang="en-US" altLang="en-PK"/>
              <a:t>Robotics</a:t>
            </a:r>
          </a:p>
        </p:txBody>
      </p:sp>
      <p:sp>
        <p:nvSpPr>
          <p:cNvPr id="334854" name="AutoShape 6">
            <a:extLst>
              <a:ext uri="{FF2B5EF4-FFF2-40B4-BE49-F238E27FC236}">
                <a16:creationId xmlns:a16="http://schemas.microsoft.com/office/drawing/2014/main" id="{F9FC905E-CAA3-186C-6D68-380AD8C7A88A}"/>
              </a:ext>
            </a:extLst>
          </p:cNvPr>
          <p:cNvSpPr>
            <a:spLocks noChangeAspect="1" noChangeArrowheads="1"/>
          </p:cNvSpPr>
          <p:nvPr/>
        </p:nvSpPr>
        <p:spPr bwMode="auto">
          <a:xfrm>
            <a:off x="9986963" y="3281363"/>
            <a:ext cx="296862" cy="296862"/>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en-PK"/>
          </a:p>
        </p:txBody>
      </p:sp>
      <p:sp>
        <p:nvSpPr>
          <p:cNvPr id="334856" name="AutoShape 8">
            <a:extLst>
              <a:ext uri="{FF2B5EF4-FFF2-40B4-BE49-F238E27FC236}">
                <a16:creationId xmlns:a16="http://schemas.microsoft.com/office/drawing/2014/main" id="{6D50112D-AE03-18AC-C28C-EDFB17D2190D}"/>
              </a:ext>
            </a:extLst>
          </p:cNvPr>
          <p:cNvSpPr>
            <a:spLocks noChangeAspect="1" noChangeArrowheads="1"/>
          </p:cNvSpPr>
          <p:nvPr/>
        </p:nvSpPr>
        <p:spPr bwMode="auto">
          <a:xfrm>
            <a:off x="9986963" y="3281363"/>
            <a:ext cx="296862" cy="296862"/>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en-PK"/>
          </a:p>
        </p:txBody>
      </p:sp>
      <p:pic>
        <p:nvPicPr>
          <p:cNvPr id="334857" name="Picture 9">
            <a:hlinkClick r:id="rId2" action="ppaction://hlinkfile"/>
            <a:extLst>
              <a:ext uri="{FF2B5EF4-FFF2-40B4-BE49-F238E27FC236}">
                <a16:creationId xmlns:a16="http://schemas.microsoft.com/office/drawing/2014/main" id="{704E67C7-93CE-1E4A-9D08-55F18FB7B3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790700"/>
            <a:ext cx="4419600" cy="3314700"/>
          </a:xfrm>
          <a:prstGeom prst="rect">
            <a:avLst/>
          </a:prstGeom>
          <a:noFill/>
          <a:extLst>
            <a:ext uri="{909E8E84-426E-40DD-AFC4-6F175D3DCCD1}">
              <a14:hiddenFill xmlns:a14="http://schemas.microsoft.com/office/drawing/2010/main">
                <a:solidFill>
                  <a:srgbClr val="FFFFFF"/>
                </a:solidFill>
              </a14:hiddenFill>
            </a:ext>
          </a:extLst>
        </p:spPr>
      </p:pic>
      <p:sp>
        <p:nvSpPr>
          <p:cNvPr id="334858" name="Rectangle 10">
            <a:extLst>
              <a:ext uri="{FF2B5EF4-FFF2-40B4-BE49-F238E27FC236}">
                <a16:creationId xmlns:a16="http://schemas.microsoft.com/office/drawing/2014/main" id="{B33021C2-B628-1755-8A6D-57774F20424E}"/>
              </a:ext>
            </a:extLst>
          </p:cNvPr>
          <p:cNvSpPr>
            <a:spLocks noChangeArrowheads="1"/>
          </p:cNvSpPr>
          <p:nvPr/>
        </p:nvSpPr>
        <p:spPr bwMode="auto">
          <a:xfrm>
            <a:off x="7116764" y="5276851"/>
            <a:ext cx="2332037"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PK" sz="1600">
                <a:latin typeface="Arial" panose="020B0604020202020204" pitchFamily="34" charset="0"/>
                <a:hlinkClick r:id="rId4"/>
              </a:rPr>
              <a:t>http://www.robocup.org/</a:t>
            </a:r>
            <a:endParaRPr lang="en-US" altLang="en-PK" sz="1600">
              <a:latin typeface="Arial" panose="020B0604020202020204" pitchFamily="34" charset="0"/>
            </a:endParaRPr>
          </a:p>
          <a:p>
            <a:endParaRPr lang="en-US" altLang="en-PK" sz="1600">
              <a:latin typeface="Arial" panose="020B0604020202020204" pitchFamily="34" charset="0"/>
            </a:endParaRPr>
          </a:p>
        </p:txBody>
      </p:sp>
      <p:pic>
        <p:nvPicPr>
          <p:cNvPr id="334860" name="Picture 12">
            <a:hlinkClick r:id="rId5"/>
            <a:extLst>
              <a:ext uri="{FF2B5EF4-FFF2-40B4-BE49-F238E27FC236}">
                <a16:creationId xmlns:a16="http://schemas.microsoft.com/office/drawing/2014/main" id="{FA0F07B2-D571-40A9-872A-1356BE5432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1" y="1882776"/>
            <a:ext cx="4029075" cy="3222625"/>
          </a:xfrm>
          <a:prstGeom prst="rect">
            <a:avLst/>
          </a:prstGeom>
          <a:noFill/>
          <a:extLst>
            <a:ext uri="{909E8E84-426E-40DD-AFC4-6F175D3DCCD1}">
              <a14:hiddenFill xmlns:a14="http://schemas.microsoft.com/office/drawing/2010/main">
                <a:solidFill>
                  <a:srgbClr val="FFFFFF"/>
                </a:solidFill>
              </a14:hiddenFill>
            </a:ext>
          </a:extLst>
        </p:spPr>
      </p:pic>
      <p:sp>
        <p:nvSpPr>
          <p:cNvPr id="334861" name="Rectangle 13">
            <a:extLst>
              <a:ext uri="{FF2B5EF4-FFF2-40B4-BE49-F238E27FC236}">
                <a16:creationId xmlns:a16="http://schemas.microsoft.com/office/drawing/2014/main" id="{E33FA659-CE6B-291B-AAB8-1E1ABF6AD0DB}"/>
              </a:ext>
            </a:extLst>
          </p:cNvPr>
          <p:cNvSpPr>
            <a:spLocks noChangeArrowheads="1"/>
          </p:cNvSpPr>
          <p:nvPr/>
        </p:nvSpPr>
        <p:spPr bwMode="auto">
          <a:xfrm>
            <a:off x="1981201" y="5257801"/>
            <a:ext cx="3649663"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PK" sz="1600">
                <a:latin typeface="Arial" panose="020B0604020202020204" pitchFamily="34" charset="0"/>
              </a:rPr>
              <a:t>NASA’s Mars Spirit Rover</a:t>
            </a:r>
          </a:p>
          <a:p>
            <a:pPr algn="ctr"/>
            <a:r>
              <a:rPr lang="en-US" altLang="en-PK" sz="1600">
                <a:latin typeface="Arial" panose="020B0604020202020204" pitchFamily="34" charset="0"/>
                <a:hlinkClick r:id="rId7"/>
              </a:rPr>
              <a:t>http://en.wikipedia.org/wiki/Spirit_rover</a:t>
            </a:r>
            <a:endParaRPr lang="en-US" altLang="en-PK" sz="1600">
              <a:latin typeface="Arial" panose="020B0604020202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2">
            <a:extLst>
              <a:ext uri="{FF2B5EF4-FFF2-40B4-BE49-F238E27FC236}">
                <a16:creationId xmlns:a16="http://schemas.microsoft.com/office/drawing/2014/main" id="{9FDFDF76-2089-451B-2300-3E6DDB35E26D}"/>
              </a:ext>
            </a:extLst>
          </p:cNvPr>
          <p:cNvSpPr>
            <a:spLocks noGrp="1" noChangeArrowheads="1"/>
          </p:cNvSpPr>
          <p:nvPr>
            <p:ph type="title"/>
          </p:nvPr>
        </p:nvSpPr>
        <p:spPr/>
        <p:txBody>
          <a:bodyPr/>
          <a:lstStyle/>
          <a:p>
            <a:r>
              <a:rPr lang="en-US" altLang="en-PK"/>
              <a:t>Medical imaging</a:t>
            </a:r>
          </a:p>
        </p:txBody>
      </p:sp>
      <p:pic>
        <p:nvPicPr>
          <p:cNvPr id="340996" name="Picture 4">
            <a:extLst>
              <a:ext uri="{FF2B5EF4-FFF2-40B4-BE49-F238E27FC236}">
                <a16:creationId xmlns:a16="http://schemas.microsoft.com/office/drawing/2014/main" id="{ECBE12E9-36D2-4FE9-78B5-A401AB39DB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883200"/>
            <a:ext cx="3505200" cy="3505200"/>
          </a:xfrm>
          <a:prstGeom prst="rect">
            <a:avLst/>
          </a:prstGeom>
          <a:noFill/>
          <a:extLst>
            <a:ext uri="{909E8E84-426E-40DD-AFC4-6F175D3DCCD1}">
              <a14:hiddenFill xmlns:a14="http://schemas.microsoft.com/office/drawing/2010/main">
                <a:solidFill>
                  <a:srgbClr val="FFFFFF"/>
                </a:solidFill>
              </a14:hiddenFill>
            </a:ext>
          </a:extLst>
        </p:spPr>
      </p:pic>
      <p:pic>
        <p:nvPicPr>
          <p:cNvPr id="340997" name="Picture 5">
            <a:extLst>
              <a:ext uri="{FF2B5EF4-FFF2-40B4-BE49-F238E27FC236}">
                <a16:creationId xmlns:a16="http://schemas.microsoft.com/office/drawing/2014/main" id="{34FCE897-FCA7-CBCB-D60A-BAB746B19E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2788" y="2040330"/>
            <a:ext cx="4494212" cy="2852737"/>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sp>
        <p:nvSpPr>
          <p:cNvPr id="340998" name="Rectangle 6">
            <a:extLst>
              <a:ext uri="{FF2B5EF4-FFF2-40B4-BE49-F238E27FC236}">
                <a16:creationId xmlns:a16="http://schemas.microsoft.com/office/drawing/2014/main" id="{DC449EA7-1A2E-478D-2169-9DD582248270}"/>
              </a:ext>
            </a:extLst>
          </p:cNvPr>
          <p:cNvSpPr>
            <a:spLocks noChangeArrowheads="1"/>
          </p:cNvSpPr>
          <p:nvPr/>
        </p:nvSpPr>
        <p:spPr bwMode="auto">
          <a:xfrm>
            <a:off x="7083426" y="5105401"/>
            <a:ext cx="214947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PK" sz="1600">
                <a:latin typeface="Arial" panose="020B0604020202020204" pitchFamily="34" charset="0"/>
              </a:rPr>
              <a:t>Image guided surgery</a:t>
            </a:r>
          </a:p>
          <a:p>
            <a:pPr algn="ctr"/>
            <a:r>
              <a:rPr lang="en-US" altLang="en-PK" sz="1600">
                <a:latin typeface="Arial" panose="020B0604020202020204" pitchFamily="34" charset="0"/>
                <a:hlinkClick r:id="rId4"/>
              </a:rPr>
              <a:t>Grimson et al., MIT</a:t>
            </a:r>
            <a:endParaRPr lang="en-US" altLang="en-PK" sz="1600">
              <a:latin typeface="Arial" panose="020B0604020202020204" pitchFamily="34" charset="0"/>
            </a:endParaRPr>
          </a:p>
        </p:txBody>
      </p:sp>
      <p:sp>
        <p:nvSpPr>
          <p:cNvPr id="340999" name="Rectangle 7">
            <a:extLst>
              <a:ext uri="{FF2B5EF4-FFF2-40B4-BE49-F238E27FC236}">
                <a16:creationId xmlns:a16="http://schemas.microsoft.com/office/drawing/2014/main" id="{228A508D-8FB8-8346-C96F-56AF34939EE0}"/>
              </a:ext>
            </a:extLst>
          </p:cNvPr>
          <p:cNvSpPr>
            <a:spLocks noChangeArrowheads="1"/>
          </p:cNvSpPr>
          <p:nvPr/>
        </p:nvSpPr>
        <p:spPr bwMode="auto">
          <a:xfrm>
            <a:off x="3135314" y="5210176"/>
            <a:ext cx="120967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PK" sz="1600">
                <a:latin typeface="Arial" panose="020B0604020202020204" pitchFamily="34" charset="0"/>
              </a:rPr>
              <a:t>3D imaging</a:t>
            </a:r>
          </a:p>
          <a:p>
            <a:pPr algn="ctr"/>
            <a:r>
              <a:rPr lang="en-US" altLang="en-PK" sz="1600">
                <a:latin typeface="Arial" panose="020B0604020202020204" pitchFamily="34" charset="0"/>
              </a:rPr>
              <a:t>MRI, CT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a:extLst>
              <a:ext uri="{FF2B5EF4-FFF2-40B4-BE49-F238E27FC236}">
                <a16:creationId xmlns:a16="http://schemas.microsoft.com/office/drawing/2014/main" id="{7EB09D5E-4C83-56AE-B1FF-C3DE29B85477}"/>
              </a:ext>
            </a:extLst>
          </p:cNvPr>
          <p:cNvSpPr>
            <a:spLocks noGrp="1" noChangeArrowheads="1"/>
          </p:cNvSpPr>
          <p:nvPr>
            <p:ph type="title"/>
          </p:nvPr>
        </p:nvSpPr>
        <p:spPr/>
        <p:txBody>
          <a:bodyPr/>
          <a:lstStyle/>
          <a:p>
            <a:r>
              <a:rPr lang="en-US" altLang="en-PK" dirty="0"/>
              <a:t>Current state of the art</a:t>
            </a:r>
          </a:p>
        </p:txBody>
      </p:sp>
      <p:sp>
        <p:nvSpPr>
          <p:cNvPr id="412675" name="Rectangle 3">
            <a:extLst>
              <a:ext uri="{FF2B5EF4-FFF2-40B4-BE49-F238E27FC236}">
                <a16:creationId xmlns:a16="http://schemas.microsoft.com/office/drawing/2014/main" id="{0EF56CAA-C339-8173-52F2-00CDD8E4DC2C}"/>
              </a:ext>
            </a:extLst>
          </p:cNvPr>
          <p:cNvSpPr>
            <a:spLocks noGrp="1" noChangeArrowheads="1"/>
          </p:cNvSpPr>
          <p:nvPr>
            <p:ph type="body" idx="1"/>
          </p:nvPr>
        </p:nvSpPr>
        <p:spPr>
          <a:xfrm>
            <a:off x="1387011" y="2075380"/>
            <a:ext cx="8823789" cy="4096820"/>
          </a:xfrm>
        </p:spPr>
        <p:txBody>
          <a:bodyPr/>
          <a:lstStyle/>
          <a:p>
            <a:r>
              <a:rPr lang="en-US" altLang="en-PK" sz="2400" dirty="0"/>
              <a:t>You just saw examples of current systems.</a:t>
            </a:r>
          </a:p>
          <a:p>
            <a:pPr lvl="1"/>
            <a:r>
              <a:rPr lang="en-US" altLang="en-PK" dirty="0"/>
              <a:t>Many of these are less than 5 years old</a:t>
            </a:r>
          </a:p>
          <a:p>
            <a:pPr lvl="1"/>
            <a:endParaRPr lang="en-US" altLang="en-PK" dirty="0"/>
          </a:p>
          <a:p>
            <a:r>
              <a:rPr lang="en-US" altLang="en-PK" sz="2400" dirty="0"/>
              <a:t>This is a very active research area, and rapidly changing</a:t>
            </a:r>
          </a:p>
          <a:p>
            <a:pPr lvl="1"/>
            <a:r>
              <a:rPr lang="en-US" altLang="en-PK" dirty="0"/>
              <a:t>Many new apps in the next 5 years</a:t>
            </a:r>
          </a:p>
          <a:p>
            <a:pPr lvl="1"/>
            <a:endParaRPr lang="en-US" altLang="en-PK" dirty="0"/>
          </a:p>
          <a:p>
            <a:r>
              <a:rPr lang="en-US" altLang="en-PK" sz="2400" dirty="0"/>
              <a:t>To learn more about vision applications and companies</a:t>
            </a:r>
          </a:p>
          <a:p>
            <a:pPr lvl="1"/>
            <a:r>
              <a:rPr lang="en-US" altLang="en-PK" dirty="0">
                <a:hlinkClick r:id="rId2"/>
              </a:rPr>
              <a:t>David Lowe </a:t>
            </a:r>
            <a:r>
              <a:rPr lang="en-US" altLang="en-PK" dirty="0"/>
              <a:t>maintains an excellent overview of vision companies</a:t>
            </a:r>
          </a:p>
          <a:p>
            <a:pPr lvl="2"/>
            <a:r>
              <a:rPr lang="en-US" altLang="en-PK" dirty="0">
                <a:hlinkClick r:id="rId3"/>
              </a:rPr>
              <a:t>http://www.cs.ubc.ca/spider/lowe/vision.html</a:t>
            </a:r>
            <a:endParaRPr lang="en-US" altLang="en-PK" dirty="0"/>
          </a:p>
          <a:p>
            <a:pPr lvl="2"/>
            <a:endParaRPr lang="en-US" altLang="en-PK" dirty="0"/>
          </a:p>
          <a:p>
            <a:endParaRPr lang="en-US" altLang="en-PK"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vision so hard?</a:t>
            </a:r>
          </a:p>
        </p:txBody>
      </p:sp>
      <p:pic>
        <p:nvPicPr>
          <p:cNvPr id="4" name="Picture 3"/>
          <p:cNvPicPr>
            <a:picLocks noChangeAspect="1" noChangeArrowheads="1"/>
          </p:cNvPicPr>
          <p:nvPr/>
        </p:nvPicPr>
        <p:blipFill>
          <a:blip r:embed="rId3"/>
          <a:srcRect t="1355" r="2812"/>
          <a:stretch>
            <a:fillRect/>
          </a:stretch>
        </p:blipFill>
        <p:spPr bwMode="auto">
          <a:xfrm>
            <a:off x="8820150" y="2266950"/>
            <a:ext cx="3371850" cy="4089400"/>
          </a:xfrm>
          <a:prstGeom prst="rect">
            <a:avLst/>
          </a:prstGeom>
          <a:noFill/>
          <a:ln w="9525">
            <a:noFill/>
            <a:miter lim="800000"/>
            <a:headEnd/>
            <a:tailEnd/>
          </a:ln>
          <a:effectLst/>
        </p:spPr>
      </p:pic>
      <p:sp>
        <p:nvSpPr>
          <p:cNvPr id="3" name="Content Placeholder 2"/>
          <p:cNvSpPr>
            <a:spLocks noGrp="1"/>
          </p:cNvSpPr>
          <p:nvPr>
            <p:ph idx="1"/>
          </p:nvPr>
        </p:nvSpPr>
        <p:spPr>
          <a:xfrm>
            <a:off x="838200" y="1825625"/>
            <a:ext cx="9537192" cy="4351338"/>
          </a:xfrm>
        </p:spPr>
        <p:txBody>
          <a:bodyPr/>
          <a:lstStyle/>
          <a:p>
            <a:r>
              <a:rPr lang="en-US" dirty="0"/>
              <a:t>Ill-posed problem</a:t>
            </a:r>
          </a:p>
          <a:p>
            <a:r>
              <a:rPr lang="en-US" dirty="0"/>
              <a:t>Recovering 3D geometry from a single 2D image is mathematically impossible. </a:t>
            </a:r>
          </a:p>
          <a:p>
            <a:r>
              <a:rPr lang="en-US" dirty="0"/>
              <a:t>A single 2D projection can be produced by any of infinite number of 3D geometrical configurations.</a:t>
            </a:r>
          </a:p>
        </p:txBody>
      </p:sp>
      <p:sp>
        <p:nvSpPr>
          <p:cNvPr id="5" name="Text Box 4"/>
          <p:cNvSpPr txBox="1">
            <a:spLocks noChangeArrowheads="1"/>
          </p:cNvSpPr>
          <p:nvPr/>
        </p:nvSpPr>
        <p:spPr bwMode="auto">
          <a:xfrm>
            <a:off x="7315200" y="6019800"/>
            <a:ext cx="2667000" cy="304800"/>
          </a:xfrm>
          <a:prstGeom prst="rect">
            <a:avLst/>
          </a:prstGeom>
          <a:noFill/>
          <a:ln w="9525">
            <a:noFill/>
            <a:miter lim="800000"/>
            <a:headEnd/>
            <a:tailEnd/>
          </a:ln>
          <a:effectLst/>
        </p:spPr>
        <p:txBody>
          <a:bodyPr>
            <a:prstTxWarp prst="textNoShape">
              <a:avLst/>
            </a:prstTxWarp>
            <a:spAutoFit/>
          </a:bodyPr>
          <a:lstStyle/>
          <a:p>
            <a:pPr eaLnBrk="1" hangingPunct="1">
              <a:spcBef>
                <a:spcPct val="50000"/>
              </a:spcBef>
            </a:pPr>
            <a:r>
              <a:rPr lang="en-US" sz="1400" dirty="0"/>
              <a:t>[</a:t>
            </a:r>
            <a:r>
              <a:rPr lang="en-US" sz="1400" dirty="0" err="1"/>
              <a:t>Sinha</a:t>
            </a:r>
            <a:r>
              <a:rPr lang="en-US" sz="1400" dirty="0"/>
              <a:t> and </a:t>
            </a:r>
            <a:r>
              <a:rPr lang="en-US" sz="1400" dirty="0" err="1"/>
              <a:t>Adelson</a:t>
            </a:r>
            <a:r>
              <a:rPr lang="en-US" sz="1400" dirty="0"/>
              <a:t> 1993]</a:t>
            </a:r>
          </a:p>
        </p:txBody>
      </p:sp>
      <p:sp>
        <p:nvSpPr>
          <p:cNvPr id="6" name="Slide Number Placeholder 5"/>
          <p:cNvSpPr>
            <a:spLocks noGrp="1"/>
          </p:cNvSpPr>
          <p:nvPr>
            <p:ph type="sldNum" sz="quarter" idx="12"/>
          </p:nvPr>
        </p:nvSpPr>
        <p:spPr/>
        <p:txBody>
          <a:bodyPr/>
          <a:lstStyle/>
          <a:p>
            <a:fld id="{AD4E86B5-A92D-294E-92AF-8654113B1844}" type="slidenum">
              <a:rPr lang="en-US" smtClean="0"/>
              <a:t>4</a:t>
            </a:fld>
            <a:endParaRPr lang="en-US"/>
          </a:p>
        </p:txBody>
      </p:sp>
    </p:spTree>
    <p:extLst>
      <p:ext uri="{BB962C8B-B14F-4D97-AF65-F5344CB8AC3E}">
        <p14:creationId xmlns:p14="http://schemas.microsoft.com/office/powerpoint/2010/main" val="17789957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7D117BC5-0353-1491-5749-962ACDA85CE1}"/>
              </a:ext>
            </a:extLst>
          </p:cNvPr>
          <p:cNvSpPr>
            <a:spLocks noGrp="1" noChangeArrowheads="1"/>
          </p:cNvSpPr>
          <p:nvPr>
            <p:ph type="title"/>
          </p:nvPr>
        </p:nvSpPr>
        <p:spPr>
          <a:xfrm>
            <a:off x="1981200" y="0"/>
            <a:ext cx="8229600" cy="1143000"/>
          </a:xfrm>
        </p:spPr>
        <p:txBody>
          <a:bodyPr/>
          <a:lstStyle/>
          <a:p>
            <a:pPr eaLnBrk="1" hangingPunct="1"/>
            <a:r>
              <a:rPr lang="en-US" altLang="en-PK"/>
              <a:t>What is it related to?</a:t>
            </a:r>
          </a:p>
        </p:txBody>
      </p:sp>
      <p:sp>
        <p:nvSpPr>
          <p:cNvPr id="26627" name="Oval 10">
            <a:extLst>
              <a:ext uri="{FF2B5EF4-FFF2-40B4-BE49-F238E27FC236}">
                <a16:creationId xmlns:a16="http://schemas.microsoft.com/office/drawing/2014/main" id="{64C2658B-5F6D-EFA9-B400-4D461E1E07C3}"/>
              </a:ext>
            </a:extLst>
          </p:cNvPr>
          <p:cNvSpPr>
            <a:spLocks noChangeArrowheads="1"/>
          </p:cNvSpPr>
          <p:nvPr/>
        </p:nvSpPr>
        <p:spPr bwMode="auto">
          <a:xfrm>
            <a:off x="2971800" y="1752600"/>
            <a:ext cx="6324600" cy="4038600"/>
          </a:xfrm>
          <a:prstGeom prst="ellipse">
            <a:avLst/>
          </a:prstGeom>
          <a:solidFill>
            <a:schemeClr val="bg2"/>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PK" altLang="en-PK">
              <a:latin typeface="Calibri" panose="020F0502020204030204" pitchFamily="34" charset="0"/>
            </a:endParaRPr>
          </a:p>
        </p:txBody>
      </p:sp>
      <p:sp>
        <p:nvSpPr>
          <p:cNvPr id="22532" name="Oval 4">
            <a:extLst>
              <a:ext uri="{FF2B5EF4-FFF2-40B4-BE49-F238E27FC236}">
                <a16:creationId xmlns:a16="http://schemas.microsoft.com/office/drawing/2014/main" id="{A029CF2C-D640-398D-094B-83339E713830}"/>
              </a:ext>
            </a:extLst>
          </p:cNvPr>
          <p:cNvSpPr>
            <a:spLocks noChangeArrowheads="1"/>
          </p:cNvSpPr>
          <p:nvPr/>
        </p:nvSpPr>
        <p:spPr bwMode="auto">
          <a:xfrm>
            <a:off x="5257801" y="3352801"/>
            <a:ext cx="1852613" cy="746125"/>
          </a:xfrm>
          <a:prstGeom prst="ellipse">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defRPr/>
            </a:pPr>
            <a:r>
              <a:rPr lang="en-US"/>
              <a:t>Computer Vision</a:t>
            </a:r>
          </a:p>
        </p:txBody>
      </p:sp>
      <p:sp>
        <p:nvSpPr>
          <p:cNvPr id="22533" name="Oval 6">
            <a:extLst>
              <a:ext uri="{FF2B5EF4-FFF2-40B4-BE49-F238E27FC236}">
                <a16:creationId xmlns:a16="http://schemas.microsoft.com/office/drawing/2014/main" id="{96A8C470-2D36-2E36-6811-4C16D55F0FC3}"/>
              </a:ext>
            </a:extLst>
          </p:cNvPr>
          <p:cNvSpPr>
            <a:spLocks noChangeArrowheads="1"/>
          </p:cNvSpPr>
          <p:nvPr/>
        </p:nvSpPr>
        <p:spPr bwMode="auto">
          <a:xfrm>
            <a:off x="5943601" y="2133601"/>
            <a:ext cx="1852613" cy="746125"/>
          </a:xfrm>
          <a:prstGeom prst="ellipse">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defRPr/>
            </a:pPr>
            <a:r>
              <a:rPr lang="en-US"/>
              <a:t>Neuroscience</a:t>
            </a:r>
          </a:p>
        </p:txBody>
      </p:sp>
      <p:sp>
        <p:nvSpPr>
          <p:cNvPr id="22534" name="Oval 7">
            <a:extLst>
              <a:ext uri="{FF2B5EF4-FFF2-40B4-BE49-F238E27FC236}">
                <a16:creationId xmlns:a16="http://schemas.microsoft.com/office/drawing/2014/main" id="{34C0774E-C3D4-D75C-6130-A2E8BC30B74F}"/>
              </a:ext>
            </a:extLst>
          </p:cNvPr>
          <p:cNvSpPr>
            <a:spLocks noChangeArrowheads="1"/>
          </p:cNvSpPr>
          <p:nvPr/>
        </p:nvSpPr>
        <p:spPr bwMode="auto">
          <a:xfrm>
            <a:off x="5257801" y="4876801"/>
            <a:ext cx="1852613" cy="746125"/>
          </a:xfrm>
          <a:prstGeom prst="ellipse">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defRPr/>
            </a:pPr>
            <a:r>
              <a:rPr lang="en-US"/>
              <a:t>Machine learning</a:t>
            </a:r>
          </a:p>
        </p:txBody>
      </p:sp>
      <p:sp>
        <p:nvSpPr>
          <p:cNvPr id="22535" name="Oval 8">
            <a:extLst>
              <a:ext uri="{FF2B5EF4-FFF2-40B4-BE49-F238E27FC236}">
                <a16:creationId xmlns:a16="http://schemas.microsoft.com/office/drawing/2014/main" id="{0FF59CA3-7547-754C-2DB1-091C794C05E1}"/>
              </a:ext>
            </a:extLst>
          </p:cNvPr>
          <p:cNvSpPr>
            <a:spLocks noChangeArrowheads="1"/>
          </p:cNvSpPr>
          <p:nvPr/>
        </p:nvSpPr>
        <p:spPr bwMode="auto">
          <a:xfrm>
            <a:off x="3352801" y="3962401"/>
            <a:ext cx="1852613" cy="746125"/>
          </a:xfrm>
          <a:prstGeom prst="ellipse">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defRPr/>
            </a:pPr>
            <a:r>
              <a:rPr lang="en-US"/>
              <a:t>Speech</a:t>
            </a:r>
          </a:p>
        </p:txBody>
      </p:sp>
      <p:sp>
        <p:nvSpPr>
          <p:cNvPr id="22536" name="Oval 9">
            <a:extLst>
              <a:ext uri="{FF2B5EF4-FFF2-40B4-BE49-F238E27FC236}">
                <a16:creationId xmlns:a16="http://schemas.microsoft.com/office/drawing/2014/main" id="{7A730320-8777-7FC1-DE0B-BDC886E426D4}"/>
              </a:ext>
            </a:extLst>
          </p:cNvPr>
          <p:cNvSpPr>
            <a:spLocks noChangeArrowheads="1"/>
          </p:cNvSpPr>
          <p:nvPr/>
        </p:nvSpPr>
        <p:spPr bwMode="auto">
          <a:xfrm>
            <a:off x="7239001" y="3886201"/>
            <a:ext cx="1852613" cy="746125"/>
          </a:xfrm>
          <a:prstGeom prst="ellipse">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defRPr/>
            </a:pPr>
            <a:r>
              <a:rPr lang="en-US" sz="1600"/>
              <a:t>Information retrieval</a:t>
            </a:r>
          </a:p>
        </p:txBody>
      </p:sp>
      <p:sp>
        <p:nvSpPr>
          <p:cNvPr id="26633" name="Text Box 11">
            <a:extLst>
              <a:ext uri="{FF2B5EF4-FFF2-40B4-BE49-F238E27FC236}">
                <a16:creationId xmlns:a16="http://schemas.microsoft.com/office/drawing/2014/main" id="{862F679C-0D75-A1F6-E647-9B8ED349376D}"/>
              </a:ext>
            </a:extLst>
          </p:cNvPr>
          <p:cNvSpPr txBox="1">
            <a:spLocks noChangeArrowheads="1"/>
          </p:cNvSpPr>
          <p:nvPr/>
        </p:nvSpPr>
        <p:spPr bwMode="auto">
          <a:xfrm>
            <a:off x="7248526" y="5715000"/>
            <a:ext cx="981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PK" sz="2400">
                <a:latin typeface="Ottawa"/>
              </a:rPr>
              <a:t>Maths</a:t>
            </a:r>
          </a:p>
        </p:txBody>
      </p:sp>
      <p:sp>
        <p:nvSpPr>
          <p:cNvPr id="26634" name="Text Box 12">
            <a:extLst>
              <a:ext uri="{FF2B5EF4-FFF2-40B4-BE49-F238E27FC236}">
                <a16:creationId xmlns:a16="http://schemas.microsoft.com/office/drawing/2014/main" id="{19673E77-DB59-A4E2-FA89-FB63A42106ED}"/>
              </a:ext>
            </a:extLst>
          </p:cNvPr>
          <p:cNvSpPr txBox="1">
            <a:spLocks noChangeArrowheads="1"/>
          </p:cNvSpPr>
          <p:nvPr/>
        </p:nvSpPr>
        <p:spPr bwMode="auto">
          <a:xfrm>
            <a:off x="9178926" y="2590801"/>
            <a:ext cx="143968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PK" sz="2400">
                <a:latin typeface="Ottawa"/>
              </a:rPr>
              <a:t>Computer</a:t>
            </a:r>
            <a:br>
              <a:rPr lang="en-US" altLang="en-PK" sz="2400">
                <a:latin typeface="Ottawa"/>
              </a:rPr>
            </a:br>
            <a:r>
              <a:rPr lang="en-US" altLang="en-PK" sz="2400">
                <a:latin typeface="Ottawa"/>
              </a:rPr>
              <a:t>Science</a:t>
            </a:r>
          </a:p>
        </p:txBody>
      </p:sp>
      <p:sp>
        <p:nvSpPr>
          <p:cNvPr id="26635" name="Text Box 14">
            <a:extLst>
              <a:ext uri="{FF2B5EF4-FFF2-40B4-BE49-F238E27FC236}">
                <a16:creationId xmlns:a16="http://schemas.microsoft.com/office/drawing/2014/main" id="{221C08B0-F579-4975-0D58-07EF02369924}"/>
              </a:ext>
            </a:extLst>
          </p:cNvPr>
          <p:cNvSpPr txBox="1">
            <a:spLocks noChangeArrowheads="1"/>
          </p:cNvSpPr>
          <p:nvPr/>
        </p:nvSpPr>
        <p:spPr bwMode="auto">
          <a:xfrm>
            <a:off x="5486401" y="1143001"/>
            <a:ext cx="10999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PK" sz="2400">
                <a:latin typeface="Ottawa"/>
              </a:rPr>
              <a:t>Biology</a:t>
            </a:r>
          </a:p>
        </p:txBody>
      </p:sp>
      <p:sp>
        <p:nvSpPr>
          <p:cNvPr id="26636" name="Text Box 15">
            <a:extLst>
              <a:ext uri="{FF2B5EF4-FFF2-40B4-BE49-F238E27FC236}">
                <a16:creationId xmlns:a16="http://schemas.microsoft.com/office/drawing/2014/main" id="{CB9BE07D-8403-FFC6-D515-8174633D4AE7}"/>
              </a:ext>
            </a:extLst>
          </p:cNvPr>
          <p:cNvSpPr txBox="1">
            <a:spLocks noChangeArrowheads="1"/>
          </p:cNvSpPr>
          <p:nvPr/>
        </p:nvSpPr>
        <p:spPr bwMode="auto">
          <a:xfrm>
            <a:off x="1524001" y="2209801"/>
            <a:ext cx="166590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PK" sz="2400">
                <a:latin typeface="Ottawa"/>
              </a:rPr>
              <a:t>Information</a:t>
            </a:r>
            <a:br>
              <a:rPr lang="en-US" altLang="en-PK" sz="2400">
                <a:latin typeface="Ottawa"/>
              </a:rPr>
            </a:br>
            <a:r>
              <a:rPr lang="en-US" altLang="en-PK" sz="2400">
                <a:latin typeface="Ottawa"/>
              </a:rPr>
              <a:t>Engineering</a:t>
            </a:r>
          </a:p>
        </p:txBody>
      </p:sp>
      <p:sp>
        <p:nvSpPr>
          <p:cNvPr id="26637" name="Text Box 16">
            <a:extLst>
              <a:ext uri="{FF2B5EF4-FFF2-40B4-BE49-F238E27FC236}">
                <a16:creationId xmlns:a16="http://schemas.microsoft.com/office/drawing/2014/main" id="{FA32100B-7D07-94A5-0505-14E248F3B953}"/>
              </a:ext>
            </a:extLst>
          </p:cNvPr>
          <p:cNvSpPr txBox="1">
            <a:spLocks noChangeArrowheads="1"/>
          </p:cNvSpPr>
          <p:nvPr/>
        </p:nvSpPr>
        <p:spPr bwMode="auto">
          <a:xfrm>
            <a:off x="3810001" y="5715001"/>
            <a:ext cx="10769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PK" sz="2400">
                <a:latin typeface="Ottawa"/>
              </a:rPr>
              <a:t>Physics</a:t>
            </a:r>
          </a:p>
        </p:txBody>
      </p:sp>
      <p:sp>
        <p:nvSpPr>
          <p:cNvPr id="22542" name="Oval 19">
            <a:extLst>
              <a:ext uri="{FF2B5EF4-FFF2-40B4-BE49-F238E27FC236}">
                <a16:creationId xmlns:a16="http://schemas.microsoft.com/office/drawing/2014/main" id="{61606749-F1CB-F485-997C-4398D21CE5FF}"/>
              </a:ext>
            </a:extLst>
          </p:cNvPr>
          <p:cNvSpPr>
            <a:spLocks noChangeArrowheads="1"/>
          </p:cNvSpPr>
          <p:nvPr/>
        </p:nvSpPr>
        <p:spPr bwMode="auto">
          <a:xfrm>
            <a:off x="3352801" y="2743201"/>
            <a:ext cx="1852613" cy="746125"/>
          </a:xfrm>
          <a:prstGeom prst="ellipse">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defRPr/>
            </a:pPr>
            <a:r>
              <a:rPr lang="en-US"/>
              <a:t>Robotics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BA82FB2B-91E9-4187-2B47-CF7467E0DD4B}"/>
              </a:ext>
            </a:extLst>
          </p:cNvPr>
          <p:cNvSpPr>
            <a:spLocks noGrp="1" noChangeArrowheads="1"/>
          </p:cNvSpPr>
          <p:nvPr>
            <p:ph type="title"/>
          </p:nvPr>
        </p:nvSpPr>
        <p:spPr>
          <a:xfrm>
            <a:off x="1981200" y="-76200"/>
            <a:ext cx="8229600" cy="1143000"/>
          </a:xfrm>
        </p:spPr>
        <p:txBody>
          <a:bodyPr/>
          <a:lstStyle/>
          <a:p>
            <a:pPr eaLnBrk="1" hangingPunct="1"/>
            <a:r>
              <a:rPr lang="en-US" altLang="en-PK"/>
              <a:t>The problem</a:t>
            </a:r>
          </a:p>
        </p:txBody>
      </p:sp>
      <p:pic>
        <p:nvPicPr>
          <p:cNvPr id="27651" name="Picture 8" descr="eye">
            <a:extLst>
              <a:ext uri="{FF2B5EF4-FFF2-40B4-BE49-F238E27FC236}">
                <a16:creationId xmlns:a16="http://schemas.microsoft.com/office/drawing/2014/main" id="{F46A86DF-B1A3-C053-2C7E-29E434FEF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3962401"/>
            <a:ext cx="1676400"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descr="brain-intro">
            <a:extLst>
              <a:ext uri="{FF2B5EF4-FFF2-40B4-BE49-F238E27FC236}">
                <a16:creationId xmlns:a16="http://schemas.microsoft.com/office/drawing/2014/main" id="{523CC5B0-E918-ED7B-CDC9-F12CF43BAF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4038601"/>
            <a:ext cx="1371600"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descr="perona_p80">
            <a:extLst>
              <a:ext uri="{FF2B5EF4-FFF2-40B4-BE49-F238E27FC236}">
                <a16:creationId xmlns:a16="http://schemas.microsoft.com/office/drawing/2014/main" id="{5D223FAF-D161-F0FC-071D-D16E06C409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4724400"/>
            <a:ext cx="10160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4" name="Text Box 13">
            <a:extLst>
              <a:ext uri="{FF2B5EF4-FFF2-40B4-BE49-F238E27FC236}">
                <a16:creationId xmlns:a16="http://schemas.microsoft.com/office/drawing/2014/main" id="{A18A8E54-6E86-14DA-ED08-96FB0376DE68}"/>
              </a:ext>
            </a:extLst>
          </p:cNvPr>
          <p:cNvSpPr txBox="1">
            <a:spLocks noChangeArrowheads="1"/>
          </p:cNvSpPr>
          <p:nvPr/>
        </p:nvSpPr>
        <p:spPr bwMode="auto">
          <a:xfrm>
            <a:off x="1872034" y="3625851"/>
            <a:ext cx="117718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PK">
                <a:latin typeface="Calibri" panose="020F0502020204030204" pitchFamily="34" charset="0"/>
              </a:rPr>
              <a:t>Real world</a:t>
            </a:r>
            <a:br>
              <a:rPr lang="en-US" altLang="en-PK">
                <a:latin typeface="Calibri" panose="020F0502020204030204" pitchFamily="34" charset="0"/>
              </a:rPr>
            </a:br>
            <a:r>
              <a:rPr lang="en-US" altLang="en-PK">
                <a:latin typeface="Calibri" panose="020F0502020204030204" pitchFamily="34" charset="0"/>
              </a:rPr>
              <a:t>scene</a:t>
            </a:r>
          </a:p>
        </p:txBody>
      </p:sp>
      <p:sp>
        <p:nvSpPr>
          <p:cNvPr id="27655" name="Line 14">
            <a:extLst>
              <a:ext uri="{FF2B5EF4-FFF2-40B4-BE49-F238E27FC236}">
                <a16:creationId xmlns:a16="http://schemas.microsoft.com/office/drawing/2014/main" id="{366B1536-419C-AEB0-8282-893DE40D790E}"/>
              </a:ext>
            </a:extLst>
          </p:cNvPr>
          <p:cNvSpPr>
            <a:spLocks noChangeShapeType="1"/>
          </p:cNvSpPr>
          <p:nvPr/>
        </p:nvSpPr>
        <p:spPr bwMode="auto">
          <a:xfrm flipV="1">
            <a:off x="3048000" y="4572000"/>
            <a:ext cx="914400" cy="762000"/>
          </a:xfrm>
          <a:prstGeom prst="line">
            <a:avLst/>
          </a:prstGeom>
          <a:noFill/>
          <a:ln w="158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PK"/>
          </a:p>
        </p:txBody>
      </p:sp>
      <p:sp>
        <p:nvSpPr>
          <p:cNvPr id="27656" name="Line 17">
            <a:extLst>
              <a:ext uri="{FF2B5EF4-FFF2-40B4-BE49-F238E27FC236}">
                <a16:creationId xmlns:a16="http://schemas.microsoft.com/office/drawing/2014/main" id="{F7E024BA-B58B-2CE6-D2CA-28A3DD39391D}"/>
              </a:ext>
            </a:extLst>
          </p:cNvPr>
          <p:cNvSpPr>
            <a:spLocks noChangeShapeType="1"/>
          </p:cNvSpPr>
          <p:nvPr/>
        </p:nvSpPr>
        <p:spPr bwMode="auto">
          <a:xfrm flipV="1">
            <a:off x="5715000" y="4495800"/>
            <a:ext cx="838200" cy="0"/>
          </a:xfrm>
          <a:prstGeom prst="line">
            <a:avLst/>
          </a:prstGeom>
          <a:noFill/>
          <a:ln w="158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PK"/>
          </a:p>
        </p:txBody>
      </p:sp>
      <p:sp>
        <p:nvSpPr>
          <p:cNvPr id="27657" name="Text Box 20">
            <a:extLst>
              <a:ext uri="{FF2B5EF4-FFF2-40B4-BE49-F238E27FC236}">
                <a16:creationId xmlns:a16="http://schemas.microsoft.com/office/drawing/2014/main" id="{FD51AB67-D559-828E-0697-A280D99D15CF}"/>
              </a:ext>
            </a:extLst>
          </p:cNvPr>
          <p:cNvSpPr txBox="1">
            <a:spLocks noChangeArrowheads="1"/>
          </p:cNvSpPr>
          <p:nvPr/>
        </p:nvSpPr>
        <p:spPr bwMode="auto">
          <a:xfrm>
            <a:off x="4042580" y="3702050"/>
            <a:ext cx="15604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PK">
                <a:latin typeface="Calibri" panose="020F0502020204030204" pitchFamily="34" charset="0"/>
              </a:rPr>
              <a:t>Sensing device</a:t>
            </a:r>
          </a:p>
        </p:txBody>
      </p:sp>
      <p:sp>
        <p:nvSpPr>
          <p:cNvPr id="27658" name="Text Box 21">
            <a:extLst>
              <a:ext uri="{FF2B5EF4-FFF2-40B4-BE49-F238E27FC236}">
                <a16:creationId xmlns:a16="http://schemas.microsoft.com/office/drawing/2014/main" id="{EB0992F3-5426-6738-2A64-99E6531A0539}"/>
              </a:ext>
            </a:extLst>
          </p:cNvPr>
          <p:cNvSpPr txBox="1">
            <a:spLocks noChangeArrowheads="1"/>
          </p:cNvSpPr>
          <p:nvPr/>
        </p:nvSpPr>
        <p:spPr bwMode="auto">
          <a:xfrm>
            <a:off x="6221467" y="3702050"/>
            <a:ext cx="196521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PK">
                <a:latin typeface="Calibri" panose="020F0502020204030204" pitchFamily="34" charset="0"/>
              </a:rPr>
              <a:t>Interpreting device</a:t>
            </a:r>
          </a:p>
        </p:txBody>
      </p:sp>
      <p:sp>
        <p:nvSpPr>
          <p:cNvPr id="27659" name="Text Box 22">
            <a:extLst>
              <a:ext uri="{FF2B5EF4-FFF2-40B4-BE49-F238E27FC236}">
                <a16:creationId xmlns:a16="http://schemas.microsoft.com/office/drawing/2014/main" id="{6872941B-DCFB-7E15-CEBC-52F0DE259C00}"/>
              </a:ext>
            </a:extLst>
          </p:cNvPr>
          <p:cNvSpPr txBox="1">
            <a:spLocks noChangeArrowheads="1"/>
          </p:cNvSpPr>
          <p:nvPr/>
        </p:nvSpPr>
        <p:spPr bwMode="auto">
          <a:xfrm>
            <a:off x="8763000" y="3702051"/>
            <a:ext cx="1530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PK">
                <a:latin typeface="Calibri" panose="020F0502020204030204" pitchFamily="34" charset="0"/>
              </a:rPr>
              <a:t>Interpretation</a:t>
            </a:r>
          </a:p>
        </p:txBody>
      </p:sp>
      <p:sp>
        <p:nvSpPr>
          <p:cNvPr id="27660" name="Rectangle 23">
            <a:extLst>
              <a:ext uri="{FF2B5EF4-FFF2-40B4-BE49-F238E27FC236}">
                <a16:creationId xmlns:a16="http://schemas.microsoft.com/office/drawing/2014/main" id="{77497370-97A8-ABBD-EB37-152ACB8CA14A}"/>
              </a:ext>
            </a:extLst>
          </p:cNvPr>
          <p:cNvSpPr>
            <a:spLocks noChangeArrowheads="1"/>
          </p:cNvSpPr>
          <p:nvPr/>
        </p:nvSpPr>
        <p:spPr bwMode="auto">
          <a:xfrm>
            <a:off x="8610600" y="4572000"/>
            <a:ext cx="1905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PK">
                <a:solidFill>
                  <a:schemeClr val="tx2"/>
                </a:solidFill>
                <a:latin typeface="Ottawa"/>
              </a:rPr>
              <a:t>A person/</a:t>
            </a:r>
            <a:br>
              <a:rPr lang="en-US" altLang="en-PK">
                <a:solidFill>
                  <a:schemeClr val="tx2"/>
                </a:solidFill>
                <a:latin typeface="Ottawa"/>
              </a:rPr>
            </a:br>
            <a:r>
              <a:rPr lang="en-US" altLang="en-PK">
                <a:solidFill>
                  <a:schemeClr val="tx2"/>
                </a:solidFill>
                <a:latin typeface="Ottawa"/>
              </a:rPr>
              <a:t>A person with folded arms/ </a:t>
            </a:r>
            <a:br>
              <a:rPr lang="en-US" altLang="en-PK">
                <a:solidFill>
                  <a:schemeClr val="tx2"/>
                </a:solidFill>
                <a:latin typeface="Ottawa"/>
              </a:rPr>
            </a:br>
            <a:r>
              <a:rPr lang="en-US" altLang="en-PK">
                <a:solidFill>
                  <a:schemeClr val="tx2"/>
                </a:solidFill>
                <a:latin typeface="Ottawa"/>
              </a:rPr>
              <a:t>Prof. Pietro Perona/ etc.</a:t>
            </a:r>
          </a:p>
        </p:txBody>
      </p:sp>
      <p:grpSp>
        <p:nvGrpSpPr>
          <p:cNvPr id="2" name="Group 26">
            <a:extLst>
              <a:ext uri="{FF2B5EF4-FFF2-40B4-BE49-F238E27FC236}">
                <a16:creationId xmlns:a16="http://schemas.microsoft.com/office/drawing/2014/main" id="{41410E00-AE17-021D-5C26-3C21ADE6CBBB}"/>
              </a:ext>
            </a:extLst>
          </p:cNvPr>
          <p:cNvGrpSpPr>
            <a:grpSpLocks/>
          </p:cNvGrpSpPr>
          <p:nvPr/>
        </p:nvGrpSpPr>
        <p:grpSpPr bwMode="auto">
          <a:xfrm>
            <a:off x="3048000" y="5257800"/>
            <a:ext cx="5638800" cy="1428750"/>
            <a:chOff x="960" y="3312"/>
            <a:chExt cx="3552" cy="900"/>
          </a:xfrm>
        </p:grpSpPr>
        <p:pic>
          <p:nvPicPr>
            <p:cNvPr id="27664" name="Picture 6" descr="xirlinkbeige">
              <a:extLst>
                <a:ext uri="{FF2B5EF4-FFF2-40B4-BE49-F238E27FC236}">
                  <a16:creationId xmlns:a16="http://schemas.microsoft.com/office/drawing/2014/main" id="{1BA8CE09-DB5D-41EB-03C4-D1E0BDA546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32" y="3312"/>
              <a:ext cx="900" cy="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5" name="Picture 12" descr="computer">
              <a:extLst>
                <a:ext uri="{FF2B5EF4-FFF2-40B4-BE49-F238E27FC236}">
                  <a16:creationId xmlns:a16="http://schemas.microsoft.com/office/drawing/2014/main" id="{0093A009-DC26-B78B-3ED9-2CB7CC9802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16" y="3456"/>
              <a:ext cx="1008" cy="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6" name="Line 16">
              <a:extLst>
                <a:ext uri="{FF2B5EF4-FFF2-40B4-BE49-F238E27FC236}">
                  <a16:creationId xmlns:a16="http://schemas.microsoft.com/office/drawing/2014/main" id="{6AC5F1E3-F050-948C-49C7-816AAF79739A}"/>
                </a:ext>
              </a:extLst>
            </p:cNvPr>
            <p:cNvSpPr>
              <a:spLocks noChangeShapeType="1"/>
            </p:cNvSpPr>
            <p:nvPr/>
          </p:nvSpPr>
          <p:spPr bwMode="auto">
            <a:xfrm>
              <a:off x="960" y="3360"/>
              <a:ext cx="576" cy="432"/>
            </a:xfrm>
            <a:prstGeom prst="line">
              <a:avLst/>
            </a:prstGeom>
            <a:noFill/>
            <a:ln w="158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PK"/>
            </a:p>
          </p:txBody>
        </p:sp>
        <p:sp>
          <p:nvSpPr>
            <p:cNvPr id="27667" name="Line 18">
              <a:extLst>
                <a:ext uri="{FF2B5EF4-FFF2-40B4-BE49-F238E27FC236}">
                  <a16:creationId xmlns:a16="http://schemas.microsoft.com/office/drawing/2014/main" id="{CE3F4876-BC19-3ADD-D1F4-DBB6393CB1F5}"/>
                </a:ext>
              </a:extLst>
            </p:cNvPr>
            <p:cNvSpPr>
              <a:spLocks noChangeShapeType="1"/>
            </p:cNvSpPr>
            <p:nvPr/>
          </p:nvSpPr>
          <p:spPr bwMode="auto">
            <a:xfrm flipV="1">
              <a:off x="2640" y="3792"/>
              <a:ext cx="528" cy="0"/>
            </a:xfrm>
            <a:prstGeom prst="line">
              <a:avLst/>
            </a:prstGeom>
            <a:noFill/>
            <a:ln w="158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PK"/>
            </a:p>
          </p:txBody>
        </p:sp>
        <p:sp>
          <p:nvSpPr>
            <p:cNvPr id="27668" name="Line 24">
              <a:extLst>
                <a:ext uri="{FF2B5EF4-FFF2-40B4-BE49-F238E27FC236}">
                  <a16:creationId xmlns:a16="http://schemas.microsoft.com/office/drawing/2014/main" id="{178C7ED9-4A59-4F1C-CB05-581D15EE913A}"/>
                </a:ext>
              </a:extLst>
            </p:cNvPr>
            <p:cNvSpPr>
              <a:spLocks noChangeShapeType="1"/>
            </p:cNvSpPr>
            <p:nvPr/>
          </p:nvSpPr>
          <p:spPr bwMode="auto">
            <a:xfrm flipV="1">
              <a:off x="4176" y="3648"/>
              <a:ext cx="336" cy="144"/>
            </a:xfrm>
            <a:prstGeom prst="line">
              <a:avLst/>
            </a:prstGeom>
            <a:noFill/>
            <a:ln w="158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PK"/>
            </a:p>
          </p:txBody>
        </p:sp>
      </p:grpSp>
      <p:sp>
        <p:nvSpPr>
          <p:cNvPr id="27662" name="Line 25">
            <a:extLst>
              <a:ext uri="{FF2B5EF4-FFF2-40B4-BE49-F238E27FC236}">
                <a16:creationId xmlns:a16="http://schemas.microsoft.com/office/drawing/2014/main" id="{58B6566E-EE45-A1A0-5C9A-A296029E5948}"/>
              </a:ext>
            </a:extLst>
          </p:cNvPr>
          <p:cNvSpPr>
            <a:spLocks noChangeShapeType="1"/>
          </p:cNvSpPr>
          <p:nvPr/>
        </p:nvSpPr>
        <p:spPr bwMode="auto">
          <a:xfrm>
            <a:off x="8153400" y="4572000"/>
            <a:ext cx="533400" cy="228600"/>
          </a:xfrm>
          <a:prstGeom prst="line">
            <a:avLst/>
          </a:prstGeom>
          <a:noFill/>
          <a:ln w="158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PK"/>
          </a:p>
        </p:txBody>
      </p:sp>
      <p:sp>
        <p:nvSpPr>
          <p:cNvPr id="4123" name="Rectangle 27">
            <a:extLst>
              <a:ext uri="{FF2B5EF4-FFF2-40B4-BE49-F238E27FC236}">
                <a16:creationId xmlns:a16="http://schemas.microsoft.com/office/drawing/2014/main" id="{F481F7D8-ABE2-64F6-6B8D-9664C2C09C85}"/>
              </a:ext>
            </a:extLst>
          </p:cNvPr>
          <p:cNvSpPr>
            <a:spLocks noChangeArrowheads="1"/>
          </p:cNvSpPr>
          <p:nvPr/>
        </p:nvSpPr>
        <p:spPr bwMode="auto">
          <a:xfrm>
            <a:off x="1752600" y="914400"/>
            <a:ext cx="84582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Tx/>
              <a:buChar char="•"/>
            </a:pPr>
            <a:endParaRPr lang="en-GB" altLang="en-PK" sz="2800">
              <a:latin typeface="Book Antiqua" panose="02040602050305030304" pitchFamily="18" charset="0"/>
            </a:endParaRPr>
          </a:p>
          <a:p>
            <a:pPr eaLnBrk="1" hangingPunct="1">
              <a:buFontTx/>
              <a:buChar char="•"/>
            </a:pPr>
            <a:r>
              <a:rPr lang="en-GB" altLang="en-PK" sz="2800">
                <a:latin typeface="Book Antiqua" panose="02040602050305030304" pitchFamily="18" charset="0"/>
              </a:rPr>
              <a:t>Want to make a computer understand images</a:t>
            </a:r>
          </a:p>
          <a:p>
            <a:pPr eaLnBrk="1" hangingPunct="1">
              <a:buFontTx/>
              <a:buChar char="•"/>
            </a:pPr>
            <a:endParaRPr lang="en-GB" altLang="en-PK" sz="2800">
              <a:latin typeface="Book Antiqua" panose="02040602050305030304" pitchFamily="18" charset="0"/>
            </a:endParaRPr>
          </a:p>
          <a:p>
            <a:pPr eaLnBrk="1" hangingPunct="1">
              <a:buFontTx/>
              <a:buChar char="•"/>
            </a:pPr>
            <a:r>
              <a:rPr lang="en-GB" altLang="en-PK" sz="2800">
                <a:latin typeface="Book Antiqua" panose="02040602050305030304" pitchFamily="18" charset="0"/>
              </a:rPr>
              <a:t> We know it is possible – we do it effortlessly!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3349FA7F-B341-5331-4D03-4B373813D23C}"/>
              </a:ext>
            </a:extLst>
          </p:cNvPr>
          <p:cNvSpPr>
            <a:spLocks noGrp="1"/>
          </p:cNvSpPr>
          <p:nvPr>
            <p:ph type="title"/>
          </p:nvPr>
        </p:nvSpPr>
        <p:spPr/>
        <p:txBody>
          <a:bodyPr/>
          <a:lstStyle/>
          <a:p>
            <a:pPr eaLnBrk="1" hangingPunct="1"/>
            <a:r>
              <a:rPr lang="en-US" altLang="en-PK"/>
              <a:t>The Human Eye</a:t>
            </a:r>
          </a:p>
        </p:txBody>
      </p:sp>
      <p:sp>
        <p:nvSpPr>
          <p:cNvPr id="3" name="Content Placeholder 2">
            <a:extLst>
              <a:ext uri="{FF2B5EF4-FFF2-40B4-BE49-F238E27FC236}">
                <a16:creationId xmlns:a16="http://schemas.microsoft.com/office/drawing/2014/main" id="{B02549EF-7792-E53C-6708-029E4DA084E7}"/>
              </a:ext>
            </a:extLst>
          </p:cNvPr>
          <p:cNvSpPr>
            <a:spLocks noGrp="1"/>
          </p:cNvSpPr>
          <p:nvPr>
            <p:ph idx="1"/>
          </p:nvPr>
        </p:nvSpPr>
        <p:spPr>
          <a:xfrm>
            <a:off x="972416" y="1485900"/>
            <a:ext cx="3962400" cy="5105400"/>
          </a:xfrm>
        </p:spPr>
        <p:txBody>
          <a:bodyPr rtlCol="0">
            <a:normAutofit fontScale="85000" lnSpcReduction="20000"/>
          </a:bodyPr>
          <a:lstStyle/>
          <a:p>
            <a:pPr>
              <a:defRPr/>
            </a:pPr>
            <a:r>
              <a:rPr lang="en-US" dirty="0"/>
              <a:t>Retina measures about 5 × 5 cm and contains 10</a:t>
            </a:r>
            <a:r>
              <a:rPr lang="en-US" sz="3400" baseline="30000" dirty="0"/>
              <a:t>8</a:t>
            </a:r>
            <a:r>
              <a:rPr lang="en-US" dirty="0"/>
              <a:t> sampling elements (rods and cones).</a:t>
            </a:r>
          </a:p>
          <a:p>
            <a:pPr>
              <a:defRPr/>
            </a:pPr>
            <a:r>
              <a:rPr lang="en-US" dirty="0"/>
              <a:t>The eye’s spatial resolution is about 0.01</a:t>
            </a:r>
            <a:r>
              <a:rPr lang="en-US" baseline="30000" dirty="0"/>
              <a:t>◦</a:t>
            </a:r>
            <a:r>
              <a:rPr lang="en-US" dirty="0"/>
              <a:t> over a 150</a:t>
            </a:r>
            <a:r>
              <a:rPr lang="en-US" baseline="30000" dirty="0"/>
              <a:t>◦</a:t>
            </a:r>
            <a:r>
              <a:rPr lang="en-US" dirty="0"/>
              <a:t> field of view (not evenly spaced, there is a fovea and a peripheral region).</a:t>
            </a:r>
          </a:p>
          <a:p>
            <a:pPr>
              <a:defRPr/>
            </a:pPr>
            <a:r>
              <a:rPr lang="en-US" dirty="0"/>
              <a:t>Intensity resolution is about 11 bits/element, spectral range is 400–700nm.</a:t>
            </a:r>
          </a:p>
          <a:p>
            <a:pPr>
              <a:defRPr/>
            </a:pPr>
            <a:r>
              <a:rPr lang="en-US" dirty="0"/>
              <a:t>Temporal resolution is about 100 ms (10 Hz).</a:t>
            </a:r>
          </a:p>
          <a:p>
            <a:pPr>
              <a:defRPr/>
            </a:pPr>
            <a:r>
              <a:rPr lang="en-US" dirty="0"/>
              <a:t>Two eyes give a data rate of about 3 </a:t>
            </a:r>
            <a:r>
              <a:rPr lang="en-US" dirty="0" err="1"/>
              <a:t>GBytes</a:t>
            </a:r>
            <a:r>
              <a:rPr lang="en-US" dirty="0"/>
              <a:t>/s!</a:t>
            </a:r>
          </a:p>
        </p:txBody>
      </p:sp>
      <p:pic>
        <p:nvPicPr>
          <p:cNvPr id="28676" name="Picture 2">
            <a:extLst>
              <a:ext uri="{FF2B5EF4-FFF2-40B4-BE49-F238E27FC236}">
                <a16:creationId xmlns:a16="http://schemas.microsoft.com/office/drawing/2014/main" id="{A071A5F6-E514-DA8F-8D2E-58A77934CE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4514" y="1690688"/>
            <a:ext cx="6418984" cy="3808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B13D20F6-2B4A-49AE-F2FC-4D66641C40AD}"/>
              </a:ext>
            </a:extLst>
          </p:cNvPr>
          <p:cNvSpPr>
            <a:spLocks noGrp="1" noChangeArrowheads="1"/>
          </p:cNvSpPr>
          <p:nvPr>
            <p:ph type="title"/>
          </p:nvPr>
        </p:nvSpPr>
        <p:spPr>
          <a:xfrm>
            <a:off x="1981200" y="0"/>
            <a:ext cx="8229600" cy="1143000"/>
          </a:xfrm>
        </p:spPr>
        <p:txBody>
          <a:bodyPr/>
          <a:lstStyle/>
          <a:p>
            <a:pPr eaLnBrk="1" hangingPunct="1"/>
            <a:r>
              <a:rPr lang="en-US" altLang="en-PK"/>
              <a:t>Human visual system</a:t>
            </a:r>
          </a:p>
        </p:txBody>
      </p:sp>
      <p:pic>
        <p:nvPicPr>
          <p:cNvPr id="29699" name="Picture 4" descr="thorpe_summary">
            <a:extLst>
              <a:ext uri="{FF2B5EF4-FFF2-40B4-BE49-F238E27FC236}">
                <a16:creationId xmlns:a16="http://schemas.microsoft.com/office/drawing/2014/main" id="{DA0FB2C3-5206-462B-0B00-3C7DBC994C04}"/>
              </a:ext>
            </a:extLst>
          </p:cNvPr>
          <p:cNvPicPr>
            <a:picLocks noChangeAspect="1" noChangeArrowheads="1"/>
          </p:cNvPicPr>
          <p:nvPr/>
        </p:nvPicPr>
        <p:blipFill>
          <a:blip r:embed="rId2">
            <a:lum bright="6000" contrast="12000"/>
            <a:extLst>
              <a:ext uri="{28A0092B-C50C-407E-A947-70E740481C1C}">
                <a14:useLocalDpi xmlns:a14="http://schemas.microsoft.com/office/drawing/2010/main" val="0"/>
              </a:ext>
            </a:extLst>
          </a:blip>
          <a:srcRect l="10783" b="51003"/>
          <a:stretch>
            <a:fillRect/>
          </a:stretch>
        </p:blipFill>
        <p:spPr bwMode="auto">
          <a:xfrm>
            <a:off x="5146676" y="914400"/>
            <a:ext cx="5521325"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Text Box 5">
            <a:extLst>
              <a:ext uri="{FF2B5EF4-FFF2-40B4-BE49-F238E27FC236}">
                <a16:creationId xmlns:a16="http://schemas.microsoft.com/office/drawing/2014/main" id="{CB6C9376-BC98-4DDB-3918-F3349998C38A}"/>
              </a:ext>
            </a:extLst>
          </p:cNvPr>
          <p:cNvSpPr txBox="1">
            <a:spLocks noChangeArrowheads="1"/>
          </p:cNvSpPr>
          <p:nvPr/>
        </p:nvSpPr>
        <p:spPr bwMode="auto">
          <a:xfrm>
            <a:off x="9010651" y="4114800"/>
            <a:ext cx="15748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PK">
                <a:latin typeface="Calibri" panose="020F0502020204030204" pitchFamily="34" charset="0"/>
              </a:rPr>
              <a:t>[Thorpe et. al.]</a:t>
            </a:r>
          </a:p>
        </p:txBody>
      </p:sp>
      <p:sp>
        <p:nvSpPr>
          <p:cNvPr id="29701" name="Rectangle 4">
            <a:extLst>
              <a:ext uri="{FF2B5EF4-FFF2-40B4-BE49-F238E27FC236}">
                <a16:creationId xmlns:a16="http://schemas.microsoft.com/office/drawing/2014/main" id="{B9F6C4A1-D26D-8FD4-EE12-C0375CBD99E3}"/>
              </a:ext>
            </a:extLst>
          </p:cNvPr>
          <p:cNvSpPr>
            <a:spLocks noChangeArrowheads="1"/>
          </p:cNvSpPr>
          <p:nvPr/>
        </p:nvSpPr>
        <p:spPr bwMode="auto">
          <a:xfrm>
            <a:off x="1752600" y="1981200"/>
            <a:ext cx="32766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buFont typeface="Arial" panose="020B0604020202020204" pitchFamily="34" charset="0"/>
              <a:buChar char="•"/>
            </a:pPr>
            <a:r>
              <a:rPr lang="en-US" altLang="en-PK" sz="2800" dirty="0">
                <a:solidFill>
                  <a:srgbClr val="000000"/>
                </a:solidFill>
                <a:latin typeface="Book Antiqua" panose="02040602050305030304" pitchFamily="18" charset="0"/>
              </a:rPr>
              <a:t>Vision is the most powerful of our own senses.</a:t>
            </a:r>
          </a:p>
        </p:txBody>
      </p:sp>
      <p:sp>
        <p:nvSpPr>
          <p:cNvPr id="29702" name="Rectangle 5">
            <a:extLst>
              <a:ext uri="{FF2B5EF4-FFF2-40B4-BE49-F238E27FC236}">
                <a16:creationId xmlns:a16="http://schemas.microsoft.com/office/drawing/2014/main" id="{4B88DDD5-7174-2DF8-DF6A-E39A1B3384BE}"/>
              </a:ext>
            </a:extLst>
          </p:cNvPr>
          <p:cNvSpPr>
            <a:spLocks noChangeArrowheads="1"/>
          </p:cNvSpPr>
          <p:nvPr/>
        </p:nvSpPr>
        <p:spPr bwMode="auto">
          <a:xfrm>
            <a:off x="1752600" y="4343400"/>
            <a:ext cx="8686800"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buFont typeface="Arial" panose="020B0604020202020204" pitchFamily="34" charset="0"/>
              <a:buChar char="•"/>
            </a:pPr>
            <a:r>
              <a:rPr lang="en-US" altLang="en-PK" sz="2800">
                <a:solidFill>
                  <a:srgbClr val="000000"/>
                </a:solidFill>
                <a:latin typeface="Book Antiqua" panose="02040602050305030304" pitchFamily="18" charset="0"/>
              </a:rPr>
              <a:t>Around 1/3 of our brain is devoted to processing the signals from our eyes.</a:t>
            </a:r>
          </a:p>
          <a:p>
            <a:pPr eaLnBrk="1" hangingPunct="1">
              <a:spcBef>
                <a:spcPct val="20000"/>
              </a:spcBef>
              <a:buFont typeface="Arial" panose="020B0604020202020204" pitchFamily="34" charset="0"/>
              <a:buChar char="•"/>
            </a:pPr>
            <a:endParaRPr lang="en-US" altLang="en-PK" sz="2800">
              <a:solidFill>
                <a:srgbClr val="000000"/>
              </a:solidFill>
              <a:latin typeface="Book Antiqua" panose="02040602050305030304" pitchFamily="18" charset="0"/>
            </a:endParaRPr>
          </a:p>
          <a:p>
            <a:pPr eaLnBrk="1" hangingPunct="1">
              <a:spcBef>
                <a:spcPct val="20000"/>
              </a:spcBef>
              <a:buFont typeface="Arial" panose="020B0604020202020204" pitchFamily="34" charset="0"/>
              <a:buChar char="•"/>
            </a:pPr>
            <a:r>
              <a:rPr lang="en-US" altLang="en-PK" sz="2800">
                <a:solidFill>
                  <a:srgbClr val="000000"/>
                </a:solidFill>
                <a:latin typeface="Book Antiqua" panose="02040602050305030304" pitchFamily="18" charset="0"/>
              </a:rPr>
              <a:t>The visual cortex has around O(10</a:t>
            </a:r>
            <a:r>
              <a:rPr lang="en-US" altLang="en-PK" sz="2800" baseline="30000">
                <a:solidFill>
                  <a:srgbClr val="000000"/>
                </a:solidFill>
                <a:latin typeface="Book Antiqua" panose="02040602050305030304" pitchFamily="18" charset="0"/>
              </a:rPr>
              <a:t>11</a:t>
            </a:r>
            <a:r>
              <a:rPr lang="en-US" altLang="en-PK" sz="2800">
                <a:solidFill>
                  <a:srgbClr val="000000"/>
                </a:solidFill>
                <a:latin typeface="Book Antiqua" panose="02040602050305030304" pitchFamily="18" charset="0"/>
              </a:rPr>
              <a:t>) neurons.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4">
            <a:extLst>
              <a:ext uri="{FF2B5EF4-FFF2-40B4-BE49-F238E27FC236}">
                <a16:creationId xmlns:a16="http://schemas.microsoft.com/office/drawing/2014/main" id="{E1656942-36D0-5D9E-E703-10539FAA8E88}"/>
              </a:ext>
            </a:extLst>
          </p:cNvPr>
          <p:cNvSpPr>
            <a:spLocks noGrp="1" noChangeArrowheads="1"/>
          </p:cNvSpPr>
          <p:nvPr>
            <p:ph type="title"/>
          </p:nvPr>
        </p:nvSpPr>
        <p:spPr>
          <a:xfrm>
            <a:off x="787400" y="76200"/>
            <a:ext cx="10629900" cy="1143000"/>
          </a:xfrm>
        </p:spPr>
        <p:txBody>
          <a:bodyPr rtlCol="0">
            <a:normAutofit fontScale="90000"/>
          </a:bodyPr>
          <a:lstStyle/>
          <a:p>
            <a:pPr>
              <a:defRPr/>
            </a:pPr>
            <a:r>
              <a:rPr lang="en-US" dirty="0"/>
              <a:t>Why don’t we just copy the human visual system?</a:t>
            </a:r>
          </a:p>
        </p:txBody>
      </p:sp>
      <p:sp>
        <p:nvSpPr>
          <p:cNvPr id="30723" name="Text Box 5">
            <a:extLst>
              <a:ext uri="{FF2B5EF4-FFF2-40B4-BE49-F238E27FC236}">
                <a16:creationId xmlns:a16="http://schemas.microsoft.com/office/drawing/2014/main" id="{7EDC8846-7859-B4C0-FFE4-C0C8031F0DF5}"/>
              </a:ext>
            </a:extLst>
          </p:cNvPr>
          <p:cNvSpPr txBox="1">
            <a:spLocks noChangeArrowheads="1"/>
          </p:cNvSpPr>
          <p:nvPr/>
        </p:nvSpPr>
        <p:spPr bwMode="auto">
          <a:xfrm>
            <a:off x="965200" y="1524000"/>
            <a:ext cx="5105400" cy="523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defRPr>
            </a:lvl9pPr>
          </a:lstStyle>
          <a:p>
            <a:pPr>
              <a:buFontTx/>
              <a:buChar char="•"/>
            </a:pPr>
            <a:r>
              <a:rPr lang="en-GB" altLang="en-PK" sz="2000" dirty="0">
                <a:latin typeface="Book Antiqua" panose="02040602050305030304" pitchFamily="18" charset="0"/>
              </a:rPr>
              <a:t>People try to but we don’t yet have a sufficient understanding of how our visual system works.</a:t>
            </a:r>
          </a:p>
          <a:p>
            <a:pPr>
              <a:buFontTx/>
              <a:buChar char="•"/>
            </a:pPr>
            <a:endParaRPr lang="en-GB" altLang="en-PK" sz="2000" dirty="0">
              <a:latin typeface="Book Antiqua" panose="02040602050305030304" pitchFamily="18" charset="0"/>
            </a:endParaRPr>
          </a:p>
          <a:p>
            <a:pPr>
              <a:buFontTx/>
              <a:buChar char="•"/>
            </a:pPr>
            <a:r>
              <a:rPr lang="en-GB" altLang="en-PK" sz="2000" dirty="0">
                <a:latin typeface="Book Antiqua" panose="02040602050305030304" pitchFamily="18" charset="0"/>
              </a:rPr>
              <a:t>O(10</a:t>
            </a:r>
            <a:r>
              <a:rPr lang="en-GB" altLang="en-PK" sz="2000" baseline="50000" dirty="0">
                <a:latin typeface="Book Antiqua" panose="02040602050305030304" pitchFamily="18" charset="0"/>
              </a:rPr>
              <a:t>11</a:t>
            </a:r>
            <a:r>
              <a:rPr lang="en-GB" altLang="en-PK" sz="2000" dirty="0">
                <a:latin typeface="Book Antiqua" panose="02040602050305030304" pitchFamily="18" charset="0"/>
              </a:rPr>
              <a:t>) neurons used in vision</a:t>
            </a:r>
          </a:p>
          <a:p>
            <a:pPr>
              <a:buFontTx/>
              <a:buChar char="•"/>
            </a:pPr>
            <a:endParaRPr lang="en-GB" altLang="en-PK" sz="2000" dirty="0">
              <a:latin typeface="Book Antiqua" panose="02040602050305030304" pitchFamily="18" charset="0"/>
            </a:endParaRPr>
          </a:p>
          <a:p>
            <a:pPr>
              <a:buFontTx/>
              <a:buChar char="•"/>
            </a:pPr>
            <a:r>
              <a:rPr lang="en-GB" altLang="en-PK" sz="2000" dirty="0">
                <a:latin typeface="Book Antiqua" panose="02040602050305030304" pitchFamily="18" charset="0"/>
              </a:rPr>
              <a:t>By contrast, latest CPUs have O(10</a:t>
            </a:r>
            <a:r>
              <a:rPr lang="en-GB" altLang="en-PK" sz="2000" baseline="50000" dirty="0">
                <a:latin typeface="Book Antiqua" panose="02040602050305030304" pitchFamily="18" charset="0"/>
              </a:rPr>
              <a:t>8</a:t>
            </a:r>
            <a:r>
              <a:rPr lang="en-GB" altLang="en-PK" sz="2000" dirty="0">
                <a:latin typeface="Book Antiqua" panose="02040602050305030304" pitchFamily="18" charset="0"/>
              </a:rPr>
              <a:t>) transistors (most are cache memory)</a:t>
            </a:r>
          </a:p>
          <a:p>
            <a:pPr>
              <a:buFontTx/>
              <a:buChar char="•"/>
            </a:pPr>
            <a:endParaRPr lang="en-GB" altLang="en-PK" sz="2000" dirty="0">
              <a:latin typeface="Book Antiqua" panose="02040602050305030304" pitchFamily="18" charset="0"/>
            </a:endParaRPr>
          </a:p>
          <a:p>
            <a:pPr>
              <a:buFontTx/>
              <a:buChar char="•"/>
            </a:pPr>
            <a:r>
              <a:rPr lang="en-GB" altLang="en-PK" sz="2000" dirty="0">
                <a:latin typeface="Book Antiqua" panose="02040602050305030304" pitchFamily="18" charset="0"/>
              </a:rPr>
              <a:t>Very different architectures:</a:t>
            </a:r>
          </a:p>
          <a:p>
            <a:pPr lvl="1">
              <a:buFontTx/>
              <a:buChar char="-"/>
            </a:pPr>
            <a:r>
              <a:rPr lang="en-GB" altLang="en-PK" sz="2000" dirty="0">
                <a:latin typeface="Book Antiqua" panose="02040602050305030304" pitchFamily="18" charset="0"/>
              </a:rPr>
              <a:t> Brain is slow but parallel</a:t>
            </a:r>
          </a:p>
          <a:p>
            <a:pPr lvl="1">
              <a:buFontTx/>
              <a:buChar char="-"/>
            </a:pPr>
            <a:r>
              <a:rPr lang="en-GB" altLang="en-PK" sz="2000" dirty="0">
                <a:latin typeface="Book Antiqua" panose="02040602050305030304" pitchFamily="18" charset="0"/>
              </a:rPr>
              <a:t> Computer is fast but mainly serial</a:t>
            </a:r>
          </a:p>
          <a:p>
            <a:pPr>
              <a:buFontTx/>
              <a:buChar char="•"/>
            </a:pPr>
            <a:endParaRPr lang="en-GB" altLang="en-PK" sz="2000" dirty="0">
              <a:latin typeface="Book Antiqua" panose="02040602050305030304" pitchFamily="18" charset="0"/>
            </a:endParaRPr>
          </a:p>
          <a:p>
            <a:pPr>
              <a:buFontTx/>
              <a:buChar char="•"/>
            </a:pPr>
            <a:r>
              <a:rPr lang="en-GB" altLang="en-PK" sz="2000" dirty="0">
                <a:latin typeface="Book Antiqua" panose="02040602050305030304" pitchFamily="18" charset="0"/>
              </a:rPr>
              <a:t>Bird vs Airplane</a:t>
            </a:r>
          </a:p>
          <a:p>
            <a:pPr lvl="1"/>
            <a:r>
              <a:rPr lang="en-GB" altLang="en-PK" sz="2000" dirty="0">
                <a:latin typeface="Book Antiqua" panose="02040602050305030304" pitchFamily="18" charset="0"/>
              </a:rPr>
              <a:t>- Same underlying principles</a:t>
            </a:r>
          </a:p>
          <a:p>
            <a:pPr lvl="1"/>
            <a:r>
              <a:rPr lang="en-GB" altLang="en-PK" sz="2000" dirty="0">
                <a:latin typeface="Book Antiqua" panose="02040602050305030304" pitchFamily="18" charset="0"/>
              </a:rPr>
              <a:t>- Very different hardware</a:t>
            </a:r>
          </a:p>
          <a:p>
            <a:pPr>
              <a:buFontTx/>
              <a:buChar char="•"/>
            </a:pPr>
            <a:endParaRPr lang="en-GB" altLang="en-PK" sz="2000" dirty="0">
              <a:latin typeface="Book Antiqua" panose="02040602050305030304" pitchFamily="18" charset="0"/>
            </a:endParaRPr>
          </a:p>
        </p:txBody>
      </p:sp>
      <p:pic>
        <p:nvPicPr>
          <p:cNvPr id="30724" name="Picture 2">
            <a:extLst>
              <a:ext uri="{FF2B5EF4-FFF2-40B4-BE49-F238E27FC236}">
                <a16:creationId xmlns:a16="http://schemas.microsoft.com/office/drawing/2014/main" id="{699E475C-2204-CF3D-69C4-913E4C4072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1295400"/>
            <a:ext cx="3716338"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3">
            <a:extLst>
              <a:ext uri="{FF2B5EF4-FFF2-40B4-BE49-F238E27FC236}">
                <a16:creationId xmlns:a16="http://schemas.microsoft.com/office/drawing/2014/main" id="{BA39C2B7-0F18-0DA6-67A4-8F284B5365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0" y="4267200"/>
            <a:ext cx="4191000" cy="292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D10D8A9F-7F04-9119-4B50-B2F9F1D7B0DC}"/>
              </a:ext>
            </a:extLst>
          </p:cNvPr>
          <p:cNvSpPr>
            <a:spLocks noGrp="1"/>
          </p:cNvSpPr>
          <p:nvPr>
            <p:ph type="title"/>
          </p:nvPr>
        </p:nvSpPr>
        <p:spPr/>
        <p:txBody>
          <a:bodyPr/>
          <a:lstStyle/>
          <a:p>
            <a:r>
              <a:rPr lang="en-US" altLang="en-PK"/>
              <a:t>Vision as data reduction</a:t>
            </a:r>
          </a:p>
        </p:txBody>
      </p:sp>
      <p:sp>
        <p:nvSpPr>
          <p:cNvPr id="31747" name="Content Placeholder 2">
            <a:extLst>
              <a:ext uri="{FF2B5EF4-FFF2-40B4-BE49-F238E27FC236}">
                <a16:creationId xmlns:a16="http://schemas.microsoft.com/office/drawing/2014/main" id="{3270B785-19F3-6B1C-C3AB-A04ACC671623}"/>
              </a:ext>
            </a:extLst>
          </p:cNvPr>
          <p:cNvSpPr>
            <a:spLocks noGrp="1"/>
          </p:cNvSpPr>
          <p:nvPr>
            <p:ph idx="1"/>
          </p:nvPr>
        </p:nvSpPr>
        <p:spPr/>
        <p:txBody>
          <a:bodyPr/>
          <a:lstStyle/>
          <a:p>
            <a:r>
              <a:rPr lang="en-US" altLang="en-PK"/>
              <a:t>Raw feed from camera/eyes:</a:t>
            </a:r>
          </a:p>
          <a:p>
            <a:pPr lvl="1"/>
            <a:r>
              <a:rPr lang="en-US" altLang="en-PK"/>
              <a:t> 10</a:t>
            </a:r>
            <a:r>
              <a:rPr lang="en-US" altLang="en-PK" baseline="30000"/>
              <a:t>7-9</a:t>
            </a:r>
            <a:r>
              <a:rPr lang="en-US" altLang="en-PK"/>
              <a:t> Bytes/s</a:t>
            </a:r>
          </a:p>
          <a:p>
            <a:endParaRPr lang="en-US" altLang="en-PK"/>
          </a:p>
          <a:p>
            <a:r>
              <a:rPr lang="en-US" altLang="en-PK"/>
              <a:t>Extraction of edges and salient features</a:t>
            </a:r>
          </a:p>
          <a:p>
            <a:pPr lvl="1"/>
            <a:r>
              <a:rPr lang="en-US" altLang="en-PK"/>
              <a:t>10</a:t>
            </a:r>
            <a:r>
              <a:rPr lang="en-US" altLang="en-PK" baseline="30000"/>
              <a:t>3-4</a:t>
            </a:r>
            <a:r>
              <a:rPr lang="en-US" altLang="en-PK"/>
              <a:t> Bytes/s</a:t>
            </a:r>
          </a:p>
          <a:p>
            <a:pPr lvl="1"/>
            <a:endParaRPr lang="en-US" altLang="en-PK"/>
          </a:p>
          <a:p>
            <a:r>
              <a:rPr lang="en-US" altLang="en-PK"/>
              <a:t>High-level interpretation of scene</a:t>
            </a:r>
          </a:p>
          <a:p>
            <a:pPr lvl="1"/>
            <a:r>
              <a:rPr lang="en-US" altLang="en-PK"/>
              <a:t>10</a:t>
            </a:r>
            <a:r>
              <a:rPr lang="en-US" altLang="en-PK" baseline="30000"/>
              <a:t>1-2</a:t>
            </a:r>
            <a:r>
              <a:rPr lang="en-US" altLang="en-PK"/>
              <a:t> Bytes/s</a:t>
            </a:r>
          </a:p>
          <a:p>
            <a:pPr lvl="1">
              <a:buFont typeface="Arial" panose="020B0604020202020204" pitchFamily="34" charset="0"/>
              <a:buNone/>
            </a:pPr>
            <a:endParaRPr lang="en-US" altLang="en-PK"/>
          </a:p>
          <a:p>
            <a:endParaRPr lang="en-US" altLang="en-PK"/>
          </a:p>
          <a:p>
            <a:endParaRPr lang="en-US" altLang="en-PK"/>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CE722-52C0-C117-14D0-3EA49DDA19BF}"/>
              </a:ext>
            </a:extLst>
          </p:cNvPr>
          <p:cNvSpPr>
            <a:spLocks noGrp="1"/>
          </p:cNvSpPr>
          <p:nvPr>
            <p:ph type="title"/>
          </p:nvPr>
        </p:nvSpPr>
        <p:spPr/>
        <p:txBody>
          <a:bodyPr/>
          <a:lstStyle/>
          <a:p>
            <a:r>
              <a:rPr lang="en-US" dirty="0"/>
              <a:t>Definitions</a:t>
            </a:r>
            <a:endParaRPr lang="en-PK" dirty="0"/>
          </a:p>
        </p:txBody>
      </p:sp>
      <p:sp>
        <p:nvSpPr>
          <p:cNvPr id="3" name="Content Placeholder 2">
            <a:extLst>
              <a:ext uri="{FF2B5EF4-FFF2-40B4-BE49-F238E27FC236}">
                <a16:creationId xmlns:a16="http://schemas.microsoft.com/office/drawing/2014/main" id="{CEACBCC8-88D0-8226-BE12-5A4F178551FA}"/>
              </a:ext>
            </a:extLst>
          </p:cNvPr>
          <p:cNvSpPr>
            <a:spLocks noGrp="1"/>
          </p:cNvSpPr>
          <p:nvPr>
            <p:ph idx="1"/>
          </p:nvPr>
        </p:nvSpPr>
        <p:spPr/>
        <p:txBody>
          <a:bodyPr/>
          <a:lstStyle/>
          <a:p>
            <a:endParaRPr lang="en-PK" dirty="0"/>
          </a:p>
        </p:txBody>
      </p:sp>
    </p:spTree>
    <p:extLst>
      <p:ext uri="{BB962C8B-B14F-4D97-AF65-F5344CB8AC3E}">
        <p14:creationId xmlns:p14="http://schemas.microsoft.com/office/powerpoint/2010/main" val="42017124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3A3CA-29BE-D15E-E509-4E638ABA342F}"/>
              </a:ext>
            </a:extLst>
          </p:cNvPr>
          <p:cNvSpPr>
            <a:spLocks noGrp="1"/>
          </p:cNvSpPr>
          <p:nvPr>
            <p:ph type="title"/>
          </p:nvPr>
        </p:nvSpPr>
        <p:spPr/>
        <p:txBody>
          <a:bodyPr/>
          <a:lstStyle/>
          <a:p>
            <a:r>
              <a:rPr lang="en-US" dirty="0"/>
              <a:t>A Brief History</a:t>
            </a:r>
            <a:endParaRPr lang="en-PK" dirty="0"/>
          </a:p>
        </p:txBody>
      </p:sp>
      <p:sp>
        <p:nvSpPr>
          <p:cNvPr id="3" name="Content Placeholder 2">
            <a:extLst>
              <a:ext uri="{FF2B5EF4-FFF2-40B4-BE49-F238E27FC236}">
                <a16:creationId xmlns:a16="http://schemas.microsoft.com/office/drawing/2014/main" id="{1B035A67-319C-4904-1778-818DE9C611E6}"/>
              </a:ext>
            </a:extLst>
          </p:cNvPr>
          <p:cNvSpPr>
            <a:spLocks noGrp="1"/>
          </p:cNvSpPr>
          <p:nvPr>
            <p:ph idx="1"/>
          </p:nvPr>
        </p:nvSpPr>
        <p:spPr/>
        <p:txBody>
          <a:bodyPr/>
          <a:lstStyle/>
          <a:p>
            <a:endParaRPr lang="en-PK"/>
          </a:p>
        </p:txBody>
      </p:sp>
    </p:spTree>
    <p:extLst>
      <p:ext uri="{BB962C8B-B14F-4D97-AF65-F5344CB8AC3E}">
        <p14:creationId xmlns:p14="http://schemas.microsoft.com/office/powerpoint/2010/main" val="2054492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mad_head_2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9364" y="762000"/>
            <a:ext cx="3068637"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5" name="Picture 3" descr="head_nite_2_2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295400"/>
            <a:ext cx="33020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6" name="Picture 4" descr="head_night_225"/>
          <p:cNvPicPr>
            <a:picLocks noChangeAspect="1" noChangeArrowheads="1"/>
          </p:cNvPicPr>
          <p:nvPr/>
        </p:nvPicPr>
        <p:blipFill>
          <a:blip r:embed="rId5">
            <a:lum bright="-12000" contrast="6000"/>
            <a:extLst>
              <a:ext uri="{28A0092B-C50C-407E-A947-70E740481C1C}">
                <a14:useLocalDpi xmlns:a14="http://schemas.microsoft.com/office/drawing/2010/main" val="0"/>
              </a:ext>
            </a:extLst>
          </a:blip>
          <a:srcRect/>
          <a:stretch>
            <a:fillRect/>
          </a:stretch>
        </p:blipFill>
        <p:spPr bwMode="auto">
          <a:xfrm>
            <a:off x="4724400" y="2819400"/>
            <a:ext cx="302895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Text Box 5"/>
          <p:cNvSpPr txBox="1">
            <a:spLocks noChangeArrowheads="1"/>
          </p:cNvSpPr>
          <p:nvPr/>
        </p:nvSpPr>
        <p:spPr bwMode="auto">
          <a:xfrm>
            <a:off x="1622425" y="106363"/>
            <a:ext cx="6298118"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b="1">
                <a:solidFill>
                  <a:schemeClr val="tx1"/>
                </a:solidFill>
                <a:latin typeface="Arial" charset="0"/>
                <a:ea typeface="ＭＳ Ｐゴシック" charset="0"/>
                <a:cs typeface="Arial" charset="0"/>
              </a:defRPr>
            </a:lvl1pPr>
            <a:lvl2pPr marL="742950" indent="-285750">
              <a:defRPr sz="2400" b="1">
                <a:solidFill>
                  <a:schemeClr val="tx1"/>
                </a:solidFill>
                <a:latin typeface="Arial" charset="0"/>
                <a:ea typeface="Arial" charset="0"/>
                <a:cs typeface="Arial" charset="0"/>
              </a:defRPr>
            </a:lvl2pPr>
            <a:lvl3pPr marL="1143000" indent="-228600">
              <a:defRPr sz="2400" b="1">
                <a:solidFill>
                  <a:schemeClr val="tx1"/>
                </a:solidFill>
                <a:latin typeface="Arial" charset="0"/>
                <a:ea typeface="Arial" charset="0"/>
                <a:cs typeface="Arial" charset="0"/>
              </a:defRPr>
            </a:lvl3pPr>
            <a:lvl4pPr marL="1600200" indent="-228600">
              <a:defRPr sz="2400" b="1">
                <a:solidFill>
                  <a:schemeClr val="tx1"/>
                </a:solidFill>
                <a:latin typeface="Arial" charset="0"/>
                <a:ea typeface="Arial" charset="0"/>
                <a:cs typeface="Arial" charset="0"/>
              </a:defRPr>
            </a:lvl4pPr>
            <a:lvl5pPr marL="2057400" indent="-228600">
              <a:defRPr sz="2400"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b="1">
                <a:solidFill>
                  <a:schemeClr val="tx1"/>
                </a:solidFill>
                <a:latin typeface="Arial" charset="0"/>
                <a:ea typeface="Arial" charset="0"/>
                <a:cs typeface="Arial" charset="0"/>
              </a:defRPr>
            </a:lvl9pPr>
          </a:lstStyle>
          <a:p>
            <a:pPr fontAlgn="base">
              <a:spcBef>
                <a:spcPct val="0"/>
              </a:spcBef>
              <a:spcAft>
                <a:spcPct val="0"/>
              </a:spcAft>
            </a:pPr>
            <a:r>
              <a:rPr lang="en-US" sz="3200" b="0" dirty="0">
                <a:solidFill>
                  <a:srgbClr val="000000"/>
                </a:solidFill>
              </a:rPr>
              <a:t>Challenges 1: view point variation</a:t>
            </a:r>
          </a:p>
        </p:txBody>
      </p:sp>
      <p:sp>
        <p:nvSpPr>
          <p:cNvPr id="28678" name="Text Box 6"/>
          <p:cNvSpPr txBox="1">
            <a:spLocks noChangeArrowheads="1"/>
          </p:cNvSpPr>
          <p:nvPr/>
        </p:nvSpPr>
        <p:spPr bwMode="auto">
          <a:xfrm>
            <a:off x="1524000" y="6491288"/>
            <a:ext cx="26860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b="1">
                <a:solidFill>
                  <a:schemeClr val="tx1"/>
                </a:solidFill>
                <a:latin typeface="Arial" charset="0"/>
                <a:ea typeface="ＭＳ Ｐゴシック" charset="0"/>
                <a:cs typeface="Arial" charset="0"/>
              </a:defRPr>
            </a:lvl1pPr>
            <a:lvl2pPr marL="742950" indent="-285750">
              <a:defRPr sz="2400" b="1">
                <a:solidFill>
                  <a:schemeClr val="tx1"/>
                </a:solidFill>
                <a:latin typeface="Arial" charset="0"/>
                <a:ea typeface="Arial" charset="0"/>
                <a:cs typeface="Arial" charset="0"/>
              </a:defRPr>
            </a:lvl2pPr>
            <a:lvl3pPr marL="1143000" indent="-228600">
              <a:defRPr sz="2400" b="1">
                <a:solidFill>
                  <a:schemeClr val="tx1"/>
                </a:solidFill>
                <a:latin typeface="Arial" charset="0"/>
                <a:ea typeface="Arial" charset="0"/>
                <a:cs typeface="Arial" charset="0"/>
              </a:defRPr>
            </a:lvl3pPr>
            <a:lvl4pPr marL="1600200" indent="-228600">
              <a:defRPr sz="2400" b="1">
                <a:solidFill>
                  <a:schemeClr val="tx1"/>
                </a:solidFill>
                <a:latin typeface="Arial" charset="0"/>
                <a:ea typeface="Arial" charset="0"/>
                <a:cs typeface="Arial" charset="0"/>
              </a:defRPr>
            </a:lvl4pPr>
            <a:lvl5pPr marL="2057400" indent="-228600">
              <a:defRPr sz="2400"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b="1">
                <a:solidFill>
                  <a:schemeClr val="tx1"/>
                </a:solidFill>
                <a:latin typeface="Arial" charset="0"/>
                <a:ea typeface="Arial" charset="0"/>
                <a:cs typeface="Arial" charset="0"/>
              </a:defRPr>
            </a:lvl9pPr>
          </a:lstStyle>
          <a:p>
            <a:pPr fontAlgn="base">
              <a:spcBef>
                <a:spcPct val="0"/>
              </a:spcBef>
              <a:spcAft>
                <a:spcPct val="0"/>
              </a:spcAft>
            </a:pPr>
            <a:r>
              <a:rPr lang="en-US" sz="1800" b="0">
                <a:solidFill>
                  <a:srgbClr val="000000"/>
                </a:solidFill>
              </a:rPr>
              <a:t>Michelangelo 1475-1564</a:t>
            </a:r>
          </a:p>
        </p:txBody>
      </p:sp>
      <p:sp>
        <p:nvSpPr>
          <p:cNvPr id="28679" name="Text Box 7"/>
          <p:cNvSpPr txBox="1">
            <a:spLocks noChangeArrowheads="1"/>
          </p:cNvSpPr>
          <p:nvPr/>
        </p:nvSpPr>
        <p:spPr bwMode="auto">
          <a:xfrm>
            <a:off x="7851775" y="6491289"/>
            <a:ext cx="31548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2400" b="1">
                <a:solidFill>
                  <a:schemeClr val="tx1"/>
                </a:solidFill>
                <a:latin typeface="Arial" charset="0"/>
                <a:ea typeface="ＭＳ Ｐゴシック" charset="0"/>
                <a:cs typeface="Arial" charset="0"/>
              </a:defRPr>
            </a:lvl1pPr>
            <a:lvl2pPr marL="742950" indent="-285750">
              <a:defRPr sz="2400" b="1">
                <a:solidFill>
                  <a:schemeClr val="tx1"/>
                </a:solidFill>
                <a:latin typeface="Arial" charset="0"/>
                <a:ea typeface="Arial" charset="0"/>
                <a:cs typeface="Arial" charset="0"/>
              </a:defRPr>
            </a:lvl2pPr>
            <a:lvl3pPr marL="1143000" indent="-228600">
              <a:defRPr sz="2400" b="1">
                <a:solidFill>
                  <a:schemeClr val="tx1"/>
                </a:solidFill>
                <a:latin typeface="Arial" charset="0"/>
                <a:ea typeface="Arial" charset="0"/>
                <a:cs typeface="Arial" charset="0"/>
              </a:defRPr>
            </a:lvl3pPr>
            <a:lvl4pPr marL="1600200" indent="-228600">
              <a:defRPr sz="2400" b="1">
                <a:solidFill>
                  <a:schemeClr val="tx1"/>
                </a:solidFill>
                <a:latin typeface="Arial" charset="0"/>
                <a:ea typeface="Arial" charset="0"/>
                <a:cs typeface="Arial" charset="0"/>
              </a:defRPr>
            </a:lvl4pPr>
            <a:lvl5pPr marL="2057400" indent="-228600">
              <a:defRPr sz="2400"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0" fontAlgn="base" hangingPunct="0">
              <a:spcBef>
                <a:spcPct val="0"/>
              </a:spcBef>
              <a:spcAft>
                <a:spcPct val="0"/>
              </a:spcAft>
            </a:pPr>
            <a:r>
              <a:rPr lang="en-US" sz="1400" b="0" dirty="0">
                <a:solidFill>
                  <a:srgbClr val="000000"/>
                </a:solidFill>
              </a:rPr>
              <a:t>slide by </a:t>
            </a:r>
            <a:r>
              <a:rPr lang="en-US" sz="1400" b="0" dirty="0" err="1">
                <a:solidFill>
                  <a:srgbClr val="000000"/>
                </a:solidFill>
              </a:rPr>
              <a:t>Fei</a:t>
            </a:r>
            <a:r>
              <a:rPr lang="en-US" sz="1400" b="0" dirty="0">
                <a:solidFill>
                  <a:srgbClr val="000000"/>
                </a:solidFill>
              </a:rPr>
              <a:t> </a:t>
            </a:r>
            <a:r>
              <a:rPr lang="en-US" sz="1400" b="0" dirty="0" err="1">
                <a:solidFill>
                  <a:srgbClr val="000000"/>
                </a:solidFill>
              </a:rPr>
              <a:t>Fei</a:t>
            </a:r>
            <a:r>
              <a:rPr lang="en-US" sz="1400" b="0" dirty="0">
                <a:solidFill>
                  <a:srgbClr val="000000"/>
                </a:solidFill>
              </a:rPr>
              <a:t>, Fergus &amp; </a:t>
            </a:r>
            <a:r>
              <a:rPr lang="en-US" sz="1400" b="0" dirty="0" err="1">
                <a:solidFill>
                  <a:srgbClr val="000000"/>
                </a:solidFill>
              </a:rPr>
              <a:t>Torralba</a:t>
            </a:r>
            <a:r>
              <a:rPr lang="en-US" sz="1400" b="0" dirty="0">
                <a:solidFill>
                  <a:srgbClr val="000000"/>
                </a:solidFill>
              </a:rPr>
              <a:t> </a:t>
            </a:r>
          </a:p>
        </p:txBody>
      </p:sp>
      <p:sp>
        <p:nvSpPr>
          <p:cNvPr id="2" name="Slide Number Placeholder 1"/>
          <p:cNvSpPr>
            <a:spLocks noGrp="1"/>
          </p:cNvSpPr>
          <p:nvPr>
            <p:ph type="sldNum" sz="quarter" idx="12"/>
          </p:nvPr>
        </p:nvSpPr>
        <p:spPr/>
        <p:txBody>
          <a:bodyPr/>
          <a:lstStyle/>
          <a:p>
            <a:fld id="{AD4E86B5-A92D-294E-92AF-8654113B1844}" type="slidenum">
              <a:rPr lang="en-US" smtClean="0"/>
              <a:t>5</a:t>
            </a:fld>
            <a:endParaRPr lang="en-US"/>
          </a:p>
        </p:txBody>
      </p:sp>
    </p:spTree>
    <p:extLst>
      <p:ext uri="{BB962C8B-B14F-4D97-AF65-F5344CB8AC3E}">
        <p14:creationId xmlns:p14="http://schemas.microsoft.com/office/powerpoint/2010/main" val="2347493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2238" y="1066800"/>
            <a:ext cx="3052762" cy="486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96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7438" y="1066800"/>
            <a:ext cx="3433762"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88420" name="Text Box 4"/>
          <p:cNvSpPr txBox="1">
            <a:spLocks noChangeArrowheads="1"/>
          </p:cNvSpPr>
          <p:nvPr/>
        </p:nvSpPr>
        <p:spPr bwMode="auto">
          <a:xfrm>
            <a:off x="1622425" y="106363"/>
            <a:ext cx="4861026"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b="1">
                <a:solidFill>
                  <a:schemeClr val="tx1"/>
                </a:solidFill>
                <a:latin typeface="Arial" charset="0"/>
                <a:ea typeface="ＭＳ Ｐゴシック" charset="0"/>
                <a:cs typeface="Arial" charset="0"/>
              </a:defRPr>
            </a:lvl1pPr>
            <a:lvl2pPr marL="742950" indent="-285750">
              <a:defRPr sz="2400" b="1">
                <a:solidFill>
                  <a:schemeClr val="tx1"/>
                </a:solidFill>
                <a:latin typeface="Arial" charset="0"/>
                <a:ea typeface="Arial" charset="0"/>
                <a:cs typeface="Arial" charset="0"/>
              </a:defRPr>
            </a:lvl2pPr>
            <a:lvl3pPr marL="1143000" indent="-228600">
              <a:defRPr sz="2400" b="1">
                <a:solidFill>
                  <a:schemeClr val="tx1"/>
                </a:solidFill>
                <a:latin typeface="Arial" charset="0"/>
                <a:ea typeface="Arial" charset="0"/>
                <a:cs typeface="Arial" charset="0"/>
              </a:defRPr>
            </a:lvl3pPr>
            <a:lvl4pPr marL="1600200" indent="-228600">
              <a:defRPr sz="2400" b="1">
                <a:solidFill>
                  <a:schemeClr val="tx1"/>
                </a:solidFill>
                <a:latin typeface="Arial" charset="0"/>
                <a:ea typeface="Arial" charset="0"/>
                <a:cs typeface="Arial" charset="0"/>
              </a:defRPr>
            </a:lvl4pPr>
            <a:lvl5pPr marL="2057400" indent="-228600">
              <a:defRPr sz="2400"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b="1">
                <a:solidFill>
                  <a:schemeClr val="tx1"/>
                </a:solidFill>
                <a:latin typeface="Arial" charset="0"/>
                <a:ea typeface="Arial" charset="0"/>
                <a:cs typeface="Arial" charset="0"/>
              </a:defRPr>
            </a:lvl9pPr>
          </a:lstStyle>
          <a:p>
            <a:pPr fontAlgn="base">
              <a:spcBef>
                <a:spcPct val="0"/>
              </a:spcBef>
              <a:spcAft>
                <a:spcPct val="0"/>
              </a:spcAft>
            </a:pPr>
            <a:r>
              <a:rPr lang="en-US" sz="3200" b="0" dirty="0">
                <a:solidFill>
                  <a:srgbClr val="000000"/>
                </a:solidFill>
              </a:rPr>
              <a:t>Challenges 2: illumination</a:t>
            </a:r>
          </a:p>
        </p:txBody>
      </p:sp>
      <p:sp>
        <p:nvSpPr>
          <p:cNvPr id="29701" name="Text Box 5"/>
          <p:cNvSpPr txBox="1">
            <a:spLocks noChangeArrowheads="1"/>
          </p:cNvSpPr>
          <p:nvPr/>
        </p:nvSpPr>
        <p:spPr bwMode="auto">
          <a:xfrm>
            <a:off x="8520114" y="6521450"/>
            <a:ext cx="21478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b="1">
                <a:solidFill>
                  <a:schemeClr val="tx1"/>
                </a:solidFill>
                <a:latin typeface="Arial" charset="0"/>
                <a:ea typeface="ＭＳ Ｐゴシック" charset="0"/>
                <a:cs typeface="Arial" charset="0"/>
              </a:defRPr>
            </a:lvl1pPr>
            <a:lvl2pPr marL="742950" indent="-285750">
              <a:defRPr sz="2400" b="1">
                <a:solidFill>
                  <a:schemeClr val="tx1"/>
                </a:solidFill>
                <a:latin typeface="Arial" charset="0"/>
                <a:ea typeface="Arial" charset="0"/>
                <a:cs typeface="Arial" charset="0"/>
              </a:defRPr>
            </a:lvl2pPr>
            <a:lvl3pPr marL="1143000" indent="-228600">
              <a:defRPr sz="2400" b="1">
                <a:solidFill>
                  <a:schemeClr val="tx1"/>
                </a:solidFill>
                <a:latin typeface="Arial" charset="0"/>
                <a:ea typeface="Arial" charset="0"/>
                <a:cs typeface="Arial" charset="0"/>
              </a:defRPr>
            </a:lvl3pPr>
            <a:lvl4pPr marL="1600200" indent="-228600">
              <a:defRPr sz="2400" b="1">
                <a:solidFill>
                  <a:schemeClr val="tx1"/>
                </a:solidFill>
                <a:latin typeface="Arial" charset="0"/>
                <a:ea typeface="Arial" charset="0"/>
                <a:cs typeface="Arial" charset="0"/>
              </a:defRPr>
            </a:lvl4pPr>
            <a:lvl5pPr marL="2057400" indent="-228600">
              <a:defRPr sz="2400"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b="1">
                <a:solidFill>
                  <a:schemeClr val="tx1"/>
                </a:solidFill>
                <a:latin typeface="Arial" charset="0"/>
                <a:ea typeface="Arial" charset="0"/>
                <a:cs typeface="Arial" charset="0"/>
              </a:defRPr>
            </a:lvl9pPr>
          </a:lstStyle>
          <a:p>
            <a:pPr fontAlgn="base">
              <a:spcBef>
                <a:spcPct val="0"/>
              </a:spcBef>
              <a:spcAft>
                <a:spcPct val="0"/>
              </a:spcAft>
            </a:pPr>
            <a:r>
              <a:rPr lang="en-US" sz="1600" b="0" dirty="0">
                <a:solidFill>
                  <a:srgbClr val="000000"/>
                </a:solidFill>
              </a:rPr>
              <a:t>slide credit: S. Ullman</a:t>
            </a:r>
          </a:p>
        </p:txBody>
      </p:sp>
      <p:sp>
        <p:nvSpPr>
          <p:cNvPr id="2" name="Slide Number Placeholder 1"/>
          <p:cNvSpPr>
            <a:spLocks noGrp="1"/>
          </p:cNvSpPr>
          <p:nvPr>
            <p:ph type="sldNum" sz="quarter" idx="12"/>
          </p:nvPr>
        </p:nvSpPr>
        <p:spPr/>
        <p:txBody>
          <a:bodyPr/>
          <a:lstStyle/>
          <a:p>
            <a:fld id="{AD4E86B5-A92D-294E-92AF-8654113B1844}" type="slidenum">
              <a:rPr lang="en-US" smtClean="0"/>
              <a:t>6</a:t>
            </a:fld>
            <a:endParaRPr lang="en-US"/>
          </a:p>
        </p:txBody>
      </p:sp>
    </p:spTree>
    <p:extLst>
      <p:ext uri="{BB962C8B-B14F-4D97-AF65-F5344CB8AC3E}">
        <p14:creationId xmlns:p14="http://schemas.microsoft.com/office/powerpoint/2010/main" val="4011481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04B42-4319-76F4-A39E-98B79BEEE0E9}"/>
              </a:ext>
            </a:extLst>
          </p:cNvPr>
          <p:cNvSpPr>
            <a:spLocks noGrp="1"/>
          </p:cNvSpPr>
          <p:nvPr>
            <p:ph type="title"/>
          </p:nvPr>
        </p:nvSpPr>
        <p:spPr/>
        <p:txBody>
          <a:bodyPr/>
          <a:lstStyle/>
          <a:p>
            <a:endParaRPr lang="en-PK"/>
          </a:p>
        </p:txBody>
      </p:sp>
      <p:pic>
        <p:nvPicPr>
          <p:cNvPr id="4" name="Picture 3">
            <a:extLst>
              <a:ext uri="{FF2B5EF4-FFF2-40B4-BE49-F238E27FC236}">
                <a16:creationId xmlns:a16="http://schemas.microsoft.com/office/drawing/2014/main" id="{8629D3B7-CD4C-AD2F-3FC8-C58395D080D9}"/>
              </a:ext>
            </a:extLst>
          </p:cNvPr>
          <p:cNvPicPr>
            <a:picLocks noChangeAspect="1"/>
          </p:cNvPicPr>
          <p:nvPr/>
        </p:nvPicPr>
        <p:blipFill>
          <a:blip r:embed="rId2"/>
          <a:stretch>
            <a:fillRect/>
          </a:stretch>
        </p:blipFill>
        <p:spPr>
          <a:xfrm>
            <a:off x="1315844" y="1282807"/>
            <a:ext cx="9437060" cy="4237047"/>
          </a:xfrm>
          <a:prstGeom prst="rect">
            <a:avLst/>
          </a:prstGeom>
        </p:spPr>
      </p:pic>
    </p:spTree>
    <p:extLst>
      <p:ext uri="{BB962C8B-B14F-4D97-AF65-F5344CB8AC3E}">
        <p14:creationId xmlns:p14="http://schemas.microsoft.com/office/powerpoint/2010/main" val="2657963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Magritte"/>
          <p:cNvPicPr>
            <a:picLocks noChangeAspect="1" noChangeArrowheads="1"/>
          </p:cNvPicPr>
          <p:nvPr/>
        </p:nvPicPr>
        <p:blipFill>
          <a:blip r:embed="rId2">
            <a:extLst>
              <a:ext uri="{28A0092B-C50C-407E-A947-70E740481C1C}">
                <a14:useLocalDpi xmlns:a14="http://schemas.microsoft.com/office/drawing/2010/main" val="0"/>
              </a:ext>
            </a:extLst>
          </a:blip>
          <a:srcRect l="3540" t="9630" r="3093" b="8888"/>
          <a:stretch>
            <a:fillRect/>
          </a:stretch>
        </p:blipFill>
        <p:spPr bwMode="auto">
          <a:xfrm>
            <a:off x="4964114" y="0"/>
            <a:ext cx="57038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Text Box 3"/>
          <p:cNvSpPr txBox="1">
            <a:spLocks noChangeArrowheads="1"/>
          </p:cNvSpPr>
          <p:nvPr/>
        </p:nvSpPr>
        <p:spPr bwMode="auto">
          <a:xfrm>
            <a:off x="1622426" y="106363"/>
            <a:ext cx="2803973"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b="1">
                <a:solidFill>
                  <a:schemeClr val="tx1"/>
                </a:solidFill>
                <a:latin typeface="Arial" charset="0"/>
                <a:ea typeface="ＭＳ Ｐゴシック" charset="0"/>
                <a:cs typeface="Arial" charset="0"/>
              </a:defRPr>
            </a:lvl1pPr>
            <a:lvl2pPr marL="742950" indent="-285750">
              <a:defRPr sz="2400" b="1">
                <a:solidFill>
                  <a:schemeClr val="tx1"/>
                </a:solidFill>
                <a:latin typeface="Arial" charset="0"/>
                <a:ea typeface="Arial" charset="0"/>
                <a:cs typeface="Arial" charset="0"/>
              </a:defRPr>
            </a:lvl2pPr>
            <a:lvl3pPr marL="1143000" indent="-228600">
              <a:defRPr sz="2400" b="1">
                <a:solidFill>
                  <a:schemeClr val="tx1"/>
                </a:solidFill>
                <a:latin typeface="Arial" charset="0"/>
                <a:ea typeface="Arial" charset="0"/>
                <a:cs typeface="Arial" charset="0"/>
              </a:defRPr>
            </a:lvl3pPr>
            <a:lvl4pPr marL="1600200" indent="-228600">
              <a:defRPr sz="2400" b="1">
                <a:solidFill>
                  <a:schemeClr val="tx1"/>
                </a:solidFill>
                <a:latin typeface="Arial" charset="0"/>
                <a:ea typeface="Arial" charset="0"/>
                <a:cs typeface="Arial" charset="0"/>
              </a:defRPr>
            </a:lvl4pPr>
            <a:lvl5pPr marL="2057400" indent="-228600">
              <a:defRPr sz="2400"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b="1">
                <a:solidFill>
                  <a:schemeClr val="tx1"/>
                </a:solidFill>
                <a:latin typeface="Arial" charset="0"/>
                <a:ea typeface="Arial" charset="0"/>
                <a:cs typeface="Arial" charset="0"/>
              </a:defRPr>
            </a:lvl9pPr>
          </a:lstStyle>
          <a:p>
            <a:pPr fontAlgn="base">
              <a:spcBef>
                <a:spcPct val="0"/>
              </a:spcBef>
              <a:spcAft>
                <a:spcPct val="0"/>
              </a:spcAft>
            </a:pPr>
            <a:r>
              <a:rPr lang="en-US" sz="3200" b="0" dirty="0">
                <a:solidFill>
                  <a:srgbClr val="000000"/>
                </a:solidFill>
              </a:rPr>
              <a:t>Challenges 3: </a:t>
            </a:r>
          </a:p>
          <a:p>
            <a:pPr fontAlgn="base">
              <a:spcBef>
                <a:spcPct val="0"/>
              </a:spcBef>
              <a:spcAft>
                <a:spcPct val="0"/>
              </a:spcAft>
            </a:pPr>
            <a:r>
              <a:rPr lang="en-US" sz="3200" b="0" dirty="0">
                <a:solidFill>
                  <a:srgbClr val="000000"/>
                </a:solidFill>
              </a:rPr>
              <a:t>occlusion</a:t>
            </a:r>
          </a:p>
        </p:txBody>
      </p:sp>
      <p:sp>
        <p:nvSpPr>
          <p:cNvPr id="30724" name="Text Box 4"/>
          <p:cNvSpPr txBox="1">
            <a:spLocks noChangeArrowheads="1"/>
          </p:cNvSpPr>
          <p:nvPr/>
        </p:nvSpPr>
        <p:spPr bwMode="auto">
          <a:xfrm>
            <a:off x="3255963" y="6491288"/>
            <a:ext cx="170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b="1">
                <a:solidFill>
                  <a:schemeClr val="tx1"/>
                </a:solidFill>
                <a:latin typeface="Arial" charset="0"/>
                <a:ea typeface="ＭＳ Ｐゴシック" charset="0"/>
                <a:cs typeface="Arial" charset="0"/>
              </a:defRPr>
            </a:lvl1pPr>
            <a:lvl2pPr marL="742950" indent="-285750">
              <a:defRPr sz="2400" b="1">
                <a:solidFill>
                  <a:schemeClr val="tx1"/>
                </a:solidFill>
                <a:latin typeface="Arial" charset="0"/>
                <a:ea typeface="Arial" charset="0"/>
                <a:cs typeface="Arial" charset="0"/>
              </a:defRPr>
            </a:lvl2pPr>
            <a:lvl3pPr marL="1143000" indent="-228600">
              <a:defRPr sz="2400" b="1">
                <a:solidFill>
                  <a:schemeClr val="tx1"/>
                </a:solidFill>
                <a:latin typeface="Arial" charset="0"/>
                <a:ea typeface="Arial" charset="0"/>
                <a:cs typeface="Arial" charset="0"/>
              </a:defRPr>
            </a:lvl3pPr>
            <a:lvl4pPr marL="1600200" indent="-228600">
              <a:defRPr sz="2400" b="1">
                <a:solidFill>
                  <a:schemeClr val="tx1"/>
                </a:solidFill>
                <a:latin typeface="Arial" charset="0"/>
                <a:ea typeface="Arial" charset="0"/>
                <a:cs typeface="Arial" charset="0"/>
              </a:defRPr>
            </a:lvl4pPr>
            <a:lvl5pPr marL="2057400" indent="-228600">
              <a:defRPr sz="2400"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b="1">
                <a:solidFill>
                  <a:schemeClr val="tx1"/>
                </a:solidFill>
                <a:latin typeface="Arial" charset="0"/>
                <a:ea typeface="Arial" charset="0"/>
                <a:cs typeface="Arial" charset="0"/>
              </a:defRPr>
            </a:lvl9pPr>
          </a:lstStyle>
          <a:p>
            <a:pPr fontAlgn="base">
              <a:spcBef>
                <a:spcPct val="0"/>
              </a:spcBef>
              <a:spcAft>
                <a:spcPct val="0"/>
              </a:spcAft>
            </a:pPr>
            <a:r>
              <a:rPr lang="en-US" sz="1800" b="0" dirty="0">
                <a:solidFill>
                  <a:srgbClr val="B83D00"/>
                </a:solidFill>
              </a:rPr>
              <a:t>Magritte, 1957 </a:t>
            </a:r>
          </a:p>
        </p:txBody>
      </p:sp>
      <p:sp>
        <p:nvSpPr>
          <p:cNvPr id="30725" name="Text Box 5"/>
          <p:cNvSpPr txBox="1">
            <a:spLocks noChangeArrowheads="1"/>
          </p:cNvSpPr>
          <p:nvPr/>
        </p:nvSpPr>
        <p:spPr bwMode="auto">
          <a:xfrm>
            <a:off x="6553201" y="6477001"/>
            <a:ext cx="4149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b="1">
                <a:solidFill>
                  <a:schemeClr val="tx1"/>
                </a:solidFill>
                <a:latin typeface="Arial" charset="0"/>
                <a:ea typeface="ＭＳ Ｐゴシック" charset="0"/>
                <a:cs typeface="Arial" charset="0"/>
              </a:defRPr>
            </a:lvl1pPr>
            <a:lvl2pPr marL="742950" indent="-285750">
              <a:defRPr sz="2400" b="1">
                <a:solidFill>
                  <a:schemeClr val="tx1"/>
                </a:solidFill>
                <a:latin typeface="Arial" charset="0"/>
                <a:ea typeface="Arial" charset="0"/>
                <a:cs typeface="Arial" charset="0"/>
              </a:defRPr>
            </a:lvl2pPr>
            <a:lvl3pPr marL="1143000" indent="-228600">
              <a:defRPr sz="2400" b="1">
                <a:solidFill>
                  <a:schemeClr val="tx1"/>
                </a:solidFill>
                <a:latin typeface="Arial" charset="0"/>
                <a:ea typeface="Arial" charset="0"/>
                <a:cs typeface="Arial" charset="0"/>
              </a:defRPr>
            </a:lvl3pPr>
            <a:lvl4pPr marL="1600200" indent="-228600">
              <a:defRPr sz="2400" b="1">
                <a:solidFill>
                  <a:schemeClr val="tx1"/>
                </a:solidFill>
                <a:latin typeface="Arial" charset="0"/>
                <a:ea typeface="Arial" charset="0"/>
                <a:cs typeface="Arial" charset="0"/>
              </a:defRPr>
            </a:lvl4pPr>
            <a:lvl5pPr marL="2057400" indent="-228600">
              <a:defRPr sz="2400"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0" fontAlgn="base" hangingPunct="0">
              <a:spcBef>
                <a:spcPct val="0"/>
              </a:spcBef>
              <a:spcAft>
                <a:spcPct val="0"/>
              </a:spcAft>
            </a:pPr>
            <a:r>
              <a:rPr lang="en-US" sz="2000" b="0">
                <a:solidFill>
                  <a:srgbClr val="FFFFFF"/>
                </a:solidFill>
              </a:rPr>
              <a:t>slide by Fei Fei, Fergus &amp; Torralba </a:t>
            </a:r>
          </a:p>
        </p:txBody>
      </p:sp>
      <p:sp>
        <p:nvSpPr>
          <p:cNvPr id="2" name="Slide Number Placeholder 1"/>
          <p:cNvSpPr>
            <a:spLocks noGrp="1"/>
          </p:cNvSpPr>
          <p:nvPr>
            <p:ph type="sldNum" sz="quarter" idx="12"/>
          </p:nvPr>
        </p:nvSpPr>
        <p:spPr/>
        <p:txBody>
          <a:bodyPr/>
          <a:lstStyle/>
          <a:p>
            <a:fld id="{AD4E86B5-A92D-294E-92AF-8654113B1844}" type="slidenum">
              <a:rPr lang="en-US" smtClean="0"/>
              <a:t>8</a:t>
            </a:fld>
            <a:endParaRPr lang="en-US"/>
          </a:p>
        </p:txBody>
      </p:sp>
    </p:spTree>
    <p:extLst>
      <p:ext uri="{BB962C8B-B14F-4D97-AF65-F5344CB8AC3E}">
        <p14:creationId xmlns:p14="http://schemas.microsoft.com/office/powerpoint/2010/main" val="4204315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22EC4-D213-9027-F680-BBEE87E154BB}"/>
              </a:ext>
            </a:extLst>
          </p:cNvPr>
          <p:cNvSpPr>
            <a:spLocks noGrp="1"/>
          </p:cNvSpPr>
          <p:nvPr>
            <p:ph type="title"/>
          </p:nvPr>
        </p:nvSpPr>
        <p:spPr/>
        <p:txBody>
          <a:bodyPr/>
          <a:lstStyle/>
          <a:p>
            <a:endParaRPr lang="en-PK"/>
          </a:p>
        </p:txBody>
      </p:sp>
      <p:pic>
        <p:nvPicPr>
          <p:cNvPr id="4" name="Picture 3">
            <a:extLst>
              <a:ext uri="{FF2B5EF4-FFF2-40B4-BE49-F238E27FC236}">
                <a16:creationId xmlns:a16="http://schemas.microsoft.com/office/drawing/2014/main" id="{4E159776-567E-86B1-80B5-3D6AD14D1315}"/>
              </a:ext>
            </a:extLst>
          </p:cNvPr>
          <p:cNvPicPr>
            <a:picLocks noChangeAspect="1"/>
          </p:cNvPicPr>
          <p:nvPr/>
        </p:nvPicPr>
        <p:blipFill>
          <a:blip r:embed="rId2"/>
          <a:stretch>
            <a:fillRect/>
          </a:stretch>
        </p:blipFill>
        <p:spPr>
          <a:xfrm>
            <a:off x="2985446" y="1874583"/>
            <a:ext cx="5858985" cy="4314344"/>
          </a:xfrm>
          <a:prstGeom prst="rect">
            <a:avLst/>
          </a:prstGeom>
        </p:spPr>
      </p:pic>
    </p:spTree>
    <p:extLst>
      <p:ext uri="{BB962C8B-B14F-4D97-AF65-F5344CB8AC3E}">
        <p14:creationId xmlns:p14="http://schemas.microsoft.com/office/powerpoint/2010/main" val="2529009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TotalTime>
  <Words>1422</Words>
  <Application>Microsoft Office PowerPoint</Application>
  <PresentationFormat>Widescreen</PresentationFormat>
  <Paragraphs>206</Paragraphs>
  <Slides>47</Slides>
  <Notes>7</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47</vt:i4>
      </vt:variant>
    </vt:vector>
  </HeadingPairs>
  <TitlesOfParts>
    <vt:vector size="56" baseType="lpstr">
      <vt:lpstr>Arial</vt:lpstr>
      <vt:lpstr>Book Antiqua</vt:lpstr>
      <vt:lpstr>Calibri</vt:lpstr>
      <vt:lpstr>Calibri Light</vt:lpstr>
      <vt:lpstr>Gentium Basic</vt:lpstr>
      <vt:lpstr>Ottawa</vt:lpstr>
      <vt:lpstr>Office Theme</vt:lpstr>
      <vt:lpstr>Image File</vt:lpstr>
      <vt:lpstr>Image</vt:lpstr>
      <vt:lpstr>Motivation</vt:lpstr>
      <vt:lpstr>PowerPoint Presentation</vt:lpstr>
      <vt:lpstr>PowerPoint Presentation</vt:lpstr>
      <vt:lpstr>Why is vision so hard?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 7: object intra-class variation</vt:lpstr>
      <vt:lpstr>Challenges 8:  local ambiguity</vt:lpstr>
      <vt:lpstr>Challenges 9:  the world behind the image   </vt:lpstr>
      <vt:lpstr>The Challenges</vt:lpstr>
      <vt:lpstr>PowerPoint Presentation</vt:lpstr>
      <vt:lpstr>Current state of the art</vt:lpstr>
      <vt:lpstr>Earth viewers (3D modeling)</vt:lpstr>
      <vt:lpstr>Photosynth</vt:lpstr>
      <vt:lpstr>Optical character recognition (OCR)</vt:lpstr>
      <vt:lpstr>Face detection</vt:lpstr>
      <vt:lpstr>Smile detection?</vt:lpstr>
      <vt:lpstr>Object recognition (in supermarkets)</vt:lpstr>
      <vt:lpstr>Face recognition</vt:lpstr>
      <vt:lpstr>Vision-based biometrics</vt:lpstr>
      <vt:lpstr>Login without a password…</vt:lpstr>
      <vt:lpstr>Object recognition (in mobile phones)</vt:lpstr>
      <vt:lpstr>Special effects:  shape capture</vt:lpstr>
      <vt:lpstr>Special effects:  motion capture</vt:lpstr>
      <vt:lpstr>Sports</vt:lpstr>
      <vt:lpstr>Smart cars</vt:lpstr>
      <vt:lpstr>Vision-based interaction (and games)</vt:lpstr>
      <vt:lpstr>Vision in space</vt:lpstr>
      <vt:lpstr>Robotics</vt:lpstr>
      <vt:lpstr>Medical imaging</vt:lpstr>
      <vt:lpstr>Current state of the art</vt:lpstr>
      <vt:lpstr>What is it related to?</vt:lpstr>
      <vt:lpstr>The problem</vt:lpstr>
      <vt:lpstr>The Human Eye</vt:lpstr>
      <vt:lpstr>Human visual system</vt:lpstr>
      <vt:lpstr>Why don’t we just copy the human visual system?</vt:lpstr>
      <vt:lpstr>Vision as data reduction</vt:lpstr>
      <vt:lpstr>Definitions</vt:lpstr>
      <vt:lpstr>A Brief History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Motivation</dc:title>
  <dc:creator>HP</dc:creator>
  <cp:lastModifiedBy>HP</cp:lastModifiedBy>
  <cp:revision>7</cp:revision>
  <dcterms:created xsi:type="dcterms:W3CDTF">2024-09-09T17:44:05Z</dcterms:created>
  <dcterms:modified xsi:type="dcterms:W3CDTF">2024-09-24T16:35:51Z</dcterms:modified>
</cp:coreProperties>
</file>